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2"/>
  </p:notesMasterIdLst>
  <p:sldIdLst>
    <p:sldId id="258" r:id="rId2"/>
    <p:sldId id="453" r:id="rId3"/>
    <p:sldId id="455" r:id="rId4"/>
    <p:sldId id="456" r:id="rId5"/>
    <p:sldId id="457" r:id="rId6"/>
    <p:sldId id="458" r:id="rId7"/>
    <p:sldId id="459" r:id="rId8"/>
    <p:sldId id="460" r:id="rId9"/>
    <p:sldId id="462" r:id="rId10"/>
    <p:sldId id="463" r:id="rId11"/>
    <p:sldId id="464" r:id="rId12"/>
    <p:sldId id="466" r:id="rId13"/>
    <p:sldId id="465" r:id="rId14"/>
    <p:sldId id="467" r:id="rId15"/>
    <p:sldId id="468" r:id="rId16"/>
    <p:sldId id="474" r:id="rId17"/>
    <p:sldId id="469" r:id="rId18"/>
    <p:sldId id="470" r:id="rId19"/>
    <p:sldId id="471" r:id="rId20"/>
    <p:sldId id="472" r:id="rId21"/>
    <p:sldId id="473" r:id="rId22"/>
    <p:sldId id="478" r:id="rId23"/>
    <p:sldId id="479" r:id="rId24"/>
    <p:sldId id="480" r:id="rId25"/>
    <p:sldId id="481" r:id="rId26"/>
    <p:sldId id="485" r:id="rId27"/>
    <p:sldId id="475" r:id="rId28"/>
    <p:sldId id="476" r:id="rId29"/>
    <p:sldId id="477" r:id="rId30"/>
    <p:sldId id="482" r:id="rId31"/>
    <p:sldId id="483" r:id="rId32"/>
    <p:sldId id="484" r:id="rId33"/>
    <p:sldId id="486" r:id="rId34"/>
    <p:sldId id="487" r:id="rId35"/>
    <p:sldId id="488" r:id="rId36"/>
    <p:sldId id="493" r:id="rId37"/>
    <p:sldId id="498" r:id="rId38"/>
    <p:sldId id="496" r:id="rId39"/>
    <p:sldId id="495" r:id="rId40"/>
    <p:sldId id="499" r:id="rId41"/>
    <p:sldId id="514" r:id="rId42"/>
    <p:sldId id="500" r:id="rId43"/>
    <p:sldId id="513" r:id="rId44"/>
    <p:sldId id="497" r:id="rId45"/>
    <p:sldId id="504" r:id="rId46"/>
    <p:sldId id="489" r:id="rId47"/>
    <p:sldId id="490" r:id="rId48"/>
    <p:sldId id="491" r:id="rId49"/>
    <p:sldId id="492" r:id="rId50"/>
    <p:sldId id="501" r:id="rId51"/>
    <p:sldId id="502" r:id="rId52"/>
    <p:sldId id="503" r:id="rId53"/>
    <p:sldId id="505" r:id="rId54"/>
    <p:sldId id="506" r:id="rId55"/>
    <p:sldId id="507" r:id="rId56"/>
    <p:sldId id="508" r:id="rId57"/>
    <p:sldId id="283" r:id="rId58"/>
    <p:sldId id="509" r:id="rId59"/>
    <p:sldId id="512" r:id="rId60"/>
    <p:sldId id="287" r:id="rId61"/>
    <p:sldId id="330" r:id="rId62"/>
    <p:sldId id="405" r:id="rId63"/>
    <p:sldId id="406" r:id="rId64"/>
    <p:sldId id="407" r:id="rId65"/>
    <p:sldId id="408" r:id="rId66"/>
    <p:sldId id="409" r:id="rId67"/>
    <p:sldId id="410" r:id="rId68"/>
    <p:sldId id="411" r:id="rId69"/>
    <p:sldId id="412" r:id="rId70"/>
    <p:sldId id="413" r:id="rId71"/>
  </p:sldIdLst>
  <p:sldSz cx="12192000" cy="6858000"/>
  <p:notesSz cx="6858000" cy="9144000"/>
  <p:embeddedFontLst>
    <p:embeddedFont>
      <p:font typeface="等线" panose="02010600030101010101" pitchFamily="2" charset="-122"/>
      <p:regular r:id="rId73"/>
      <p:bold r:id="rId74"/>
    </p:embeddedFont>
    <p:embeddedFont>
      <p:font typeface="仿宋" panose="02010609060101010101" pitchFamily="49" charset="-122"/>
      <p:regular r:id="rId75"/>
    </p:embeddedFont>
    <p:embeddedFont>
      <p:font typeface="黑体" panose="02010609060101010101" pitchFamily="49" charset="-122"/>
      <p:regular r:id="rId76"/>
    </p:embeddedFont>
    <p:embeddedFont>
      <p:font typeface="华文楷体" panose="02010600040101010101" pitchFamily="2" charset="-122"/>
      <p:regular r:id="rId77"/>
    </p:embeddedFont>
    <p:embeddedFont>
      <p:font typeface="楷体" panose="02010609060101010101" pitchFamily="49" charset="-122"/>
      <p:regular r:id="rId78"/>
    </p:embeddedFont>
    <p:embeddedFont>
      <p:font typeface="微软雅黑" panose="020B0503020204020204" pitchFamily="34" charset="-122"/>
      <p:regular r:id="rId79"/>
      <p:bold r:id="rId80"/>
    </p:embeddedFont>
    <p:embeddedFont>
      <p:font typeface="Calibri" panose="020F0502020204030204" pitchFamily="34" charset="0"/>
      <p:regular r:id="rId81"/>
      <p:bold r:id="rId82"/>
      <p:italic r:id="rId83"/>
      <p:boldItalic r:id="rId84"/>
    </p:embeddedFont>
    <p:embeddedFont>
      <p:font typeface="Consolas" panose="020B0609020204030204" pitchFamily="49" charset="0"/>
      <p:regular r:id="rId85"/>
      <p:bold r:id="rId86"/>
      <p:italic r:id="rId87"/>
      <p:boldItalic r:id="rId88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微软雅黑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微软雅黑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微软雅黑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微软雅黑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微软雅黑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微软雅黑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微软雅黑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微软雅黑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微软雅黑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000000"/>
    <a:srgbClr val="00B0F0"/>
    <a:srgbClr val="000E2A"/>
    <a:srgbClr val="262626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59" autoAdjust="0"/>
    <p:restoredTop sz="95740" autoAdjust="0"/>
  </p:normalViewPr>
  <p:slideViewPr>
    <p:cSldViewPr snapToGrid="0">
      <p:cViewPr varScale="1">
        <p:scale>
          <a:sx n="109" d="100"/>
          <a:sy n="109" d="100"/>
        </p:scale>
        <p:origin x="80" y="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2.fntdata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8.fntdata"/><Relationship Id="rId85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font" Target="fonts/font11.fntdata"/><Relationship Id="rId88" Type="http://schemas.openxmlformats.org/officeDocument/2006/relationships/font" Target="fonts/font16.fnt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5.fntdata"/><Relationship Id="rId61" Type="http://schemas.openxmlformats.org/officeDocument/2006/relationships/slide" Target="slides/slide60.xml"/><Relationship Id="rId82" Type="http://schemas.openxmlformats.org/officeDocument/2006/relationships/font" Target="fonts/font10.fntdata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FDC9CE-FBEB-4167-B8F9-1099CDDCB3D8}" type="doc">
      <dgm:prSet loTypeId="urn:microsoft.com/office/officeart/2005/8/layout/list1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13ED4F9C-D923-4438-A629-473CECA884C8}">
      <dgm:prSet/>
      <dgm:spPr/>
      <dgm:t>
        <a:bodyPr/>
        <a:lstStyle/>
        <a:p>
          <a:r>
            <a: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rPr>
            <a:t>地址与寻址</a:t>
          </a:r>
          <a:endParaRPr lang="zh-CN" dirty="0">
            <a:latin typeface="Times New Roman" panose="02020603050405020304" pitchFamily="18" charset="0"/>
            <a:ea typeface="楷体" panose="02010609060101010101" pitchFamily="49" charset="-122"/>
            <a:cs typeface="Times New Roman" panose="02020603050405020304" pitchFamily="18" charset="0"/>
          </a:endParaRPr>
        </a:p>
      </dgm:t>
    </dgm:pt>
    <dgm:pt modelId="{CD37D84E-94D5-4331-9A90-7170AE2EB6D1}" type="parTrans" cxnId="{CC98A7BF-B5A5-4E5B-836F-6617E9D5FA8D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楷体" panose="02010609060101010101" pitchFamily="49" charset="-122"/>
            <a:cs typeface="Times New Roman" panose="02020603050405020304" pitchFamily="18" charset="0"/>
          </a:endParaRPr>
        </a:p>
      </dgm:t>
    </dgm:pt>
    <dgm:pt modelId="{D105BF6A-F947-49B3-85FC-6519F4C67BA9}" type="sibTrans" cxnId="{CC98A7BF-B5A5-4E5B-836F-6617E9D5FA8D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楷体" panose="02010609060101010101" pitchFamily="49" charset="-122"/>
            <a:cs typeface="Times New Roman" panose="02020603050405020304" pitchFamily="18" charset="0"/>
          </a:endParaRPr>
        </a:p>
      </dgm:t>
    </dgm:pt>
    <dgm:pt modelId="{34DD652E-9969-443A-80E1-550A66771156}">
      <dgm:prSet/>
      <dgm:spPr/>
      <dgm:t>
        <a:bodyPr/>
        <a:lstStyle/>
        <a:p>
          <a:r>
            <a: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rPr>
            <a:t>指针与数组</a:t>
          </a:r>
        </a:p>
      </dgm:t>
    </dgm:pt>
    <dgm:pt modelId="{C31773D1-45C0-4F27-9750-A200A9B6B195}" type="parTrans" cxnId="{9F2F99DA-CAC4-4CCD-A81C-8C603F3CB641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楷体" panose="02010609060101010101" pitchFamily="49" charset="-122"/>
            <a:cs typeface="Times New Roman" panose="02020603050405020304" pitchFamily="18" charset="0"/>
          </a:endParaRPr>
        </a:p>
      </dgm:t>
    </dgm:pt>
    <dgm:pt modelId="{34AAF1FB-F1A5-4074-96C5-7941B5BE29D8}" type="sibTrans" cxnId="{9F2F99DA-CAC4-4CCD-A81C-8C603F3CB641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楷体" panose="02010609060101010101" pitchFamily="49" charset="-122"/>
            <a:cs typeface="Times New Roman" panose="02020603050405020304" pitchFamily="18" charset="0"/>
          </a:endParaRPr>
        </a:p>
      </dgm:t>
    </dgm:pt>
    <dgm:pt modelId="{AEF0CD80-8C81-4809-BA08-387223740A2C}">
      <dgm:prSet/>
      <dgm:spPr/>
      <dgm:t>
        <a:bodyPr/>
        <a:lstStyle/>
        <a:p>
          <a:r>
            <a: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rPr>
            <a:t>指针类型</a:t>
          </a:r>
          <a:endParaRPr lang="en-US" altLang="zh-CN" dirty="0">
            <a:latin typeface="Times New Roman" panose="02020603050405020304" pitchFamily="18" charset="0"/>
            <a:ea typeface="楷体" panose="02010609060101010101" pitchFamily="49" charset="-122"/>
            <a:cs typeface="Times New Roman" panose="02020603050405020304" pitchFamily="18" charset="0"/>
          </a:endParaRPr>
        </a:p>
      </dgm:t>
    </dgm:pt>
    <dgm:pt modelId="{F9A9983D-D046-450D-9C99-BB73DFD7B28D}" type="sibTrans" cxnId="{1B07781A-EFBD-4A67-8ED1-0FE961409A86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楷体" panose="02010609060101010101" pitchFamily="49" charset="-122"/>
            <a:cs typeface="Times New Roman" panose="02020603050405020304" pitchFamily="18" charset="0"/>
          </a:endParaRPr>
        </a:p>
      </dgm:t>
    </dgm:pt>
    <dgm:pt modelId="{5FD3E79F-053B-41C8-A30B-992CFA552923}" type="parTrans" cxnId="{1B07781A-EFBD-4A67-8ED1-0FE961409A86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ea typeface="楷体" panose="02010609060101010101" pitchFamily="49" charset="-122"/>
            <a:cs typeface="Times New Roman" panose="02020603050405020304" pitchFamily="18" charset="0"/>
          </a:endParaRPr>
        </a:p>
      </dgm:t>
    </dgm:pt>
    <dgm:pt modelId="{5D68C179-35E4-4DFA-B519-AE78BD235D87}">
      <dgm:prSet/>
      <dgm:spPr/>
      <dgm:t>
        <a:bodyPr/>
        <a:lstStyle/>
        <a:p>
          <a:r>
            <a: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rPr>
            <a:t>指针与函数</a:t>
          </a:r>
        </a:p>
      </dgm:t>
    </dgm:pt>
    <dgm:pt modelId="{443A031C-B32A-4EF7-9612-312D5B7D685A}" type="parTrans" cxnId="{0D34400B-9C0F-42B3-A9B7-E0D7171283EF}">
      <dgm:prSet/>
      <dgm:spPr/>
      <dgm:t>
        <a:bodyPr/>
        <a:lstStyle/>
        <a:p>
          <a:endParaRPr lang="zh-CN" altLang="en-US"/>
        </a:p>
      </dgm:t>
    </dgm:pt>
    <dgm:pt modelId="{70EB1A51-12A2-4A8C-A30B-7E3ECEB24709}" type="sibTrans" cxnId="{0D34400B-9C0F-42B3-A9B7-E0D7171283EF}">
      <dgm:prSet/>
      <dgm:spPr/>
      <dgm:t>
        <a:bodyPr/>
        <a:lstStyle/>
        <a:p>
          <a:endParaRPr lang="zh-CN" altLang="en-US"/>
        </a:p>
      </dgm:t>
    </dgm:pt>
    <dgm:pt modelId="{235FEC96-F3E3-4F83-A258-8C5E9F9CB729}">
      <dgm:prSet/>
      <dgm:spPr/>
      <dgm:t>
        <a:bodyPr/>
        <a:lstStyle/>
        <a:p>
          <a:r>
            <a: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rPr>
            <a:t>指向指针的指针</a:t>
          </a:r>
        </a:p>
      </dgm:t>
    </dgm:pt>
    <dgm:pt modelId="{A6DFA335-EB50-4EE5-910C-CB0CC4E21035}" type="parTrans" cxnId="{8A9CB825-2546-4FF2-AF91-E7E78AFA5BA9}">
      <dgm:prSet/>
      <dgm:spPr/>
      <dgm:t>
        <a:bodyPr/>
        <a:lstStyle/>
        <a:p>
          <a:endParaRPr lang="zh-CN" altLang="en-US"/>
        </a:p>
      </dgm:t>
    </dgm:pt>
    <dgm:pt modelId="{FC579BD1-13E4-492B-B27E-CB83E99453F1}" type="sibTrans" cxnId="{8A9CB825-2546-4FF2-AF91-E7E78AFA5BA9}">
      <dgm:prSet/>
      <dgm:spPr/>
      <dgm:t>
        <a:bodyPr/>
        <a:lstStyle/>
        <a:p>
          <a:endParaRPr lang="zh-CN" altLang="en-US"/>
        </a:p>
      </dgm:t>
    </dgm:pt>
    <dgm:pt modelId="{7F710569-40AC-4168-85EF-9BF4E5BEA69A}" type="pres">
      <dgm:prSet presAssocID="{9DFDC9CE-FBEB-4167-B8F9-1099CDDCB3D8}" presName="linear" presStyleCnt="0">
        <dgm:presLayoutVars>
          <dgm:dir/>
          <dgm:animLvl val="lvl"/>
          <dgm:resizeHandles val="exact"/>
        </dgm:presLayoutVars>
      </dgm:prSet>
      <dgm:spPr/>
    </dgm:pt>
    <dgm:pt modelId="{6C45D4E9-3DA3-4AF9-A9DA-B21CF266513D}" type="pres">
      <dgm:prSet presAssocID="{13ED4F9C-D923-4438-A629-473CECA884C8}" presName="parentLin" presStyleCnt="0"/>
      <dgm:spPr/>
    </dgm:pt>
    <dgm:pt modelId="{5FF58DDC-FB17-4D18-90FF-1C56C928200C}" type="pres">
      <dgm:prSet presAssocID="{13ED4F9C-D923-4438-A629-473CECA884C8}" presName="parentLeftMargin" presStyleLbl="node1" presStyleIdx="0" presStyleCnt="5"/>
      <dgm:spPr/>
    </dgm:pt>
    <dgm:pt modelId="{EE60365F-9211-4299-B0DA-155ACE26ADE8}" type="pres">
      <dgm:prSet presAssocID="{13ED4F9C-D923-4438-A629-473CECA884C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9B05A9C9-C436-48E5-807A-6FD97925AF98}" type="pres">
      <dgm:prSet presAssocID="{13ED4F9C-D923-4438-A629-473CECA884C8}" presName="negativeSpace" presStyleCnt="0"/>
      <dgm:spPr/>
    </dgm:pt>
    <dgm:pt modelId="{B7C588E3-291F-4BE7-9624-C2875EC168BA}" type="pres">
      <dgm:prSet presAssocID="{13ED4F9C-D923-4438-A629-473CECA884C8}" presName="childText" presStyleLbl="conFgAcc1" presStyleIdx="0" presStyleCnt="5">
        <dgm:presLayoutVars>
          <dgm:bulletEnabled val="1"/>
        </dgm:presLayoutVars>
      </dgm:prSet>
      <dgm:spPr/>
    </dgm:pt>
    <dgm:pt modelId="{0816D752-EEBE-49E1-8A50-871CC48C8EB4}" type="pres">
      <dgm:prSet presAssocID="{D105BF6A-F947-49B3-85FC-6519F4C67BA9}" presName="spaceBetweenRectangles" presStyleCnt="0"/>
      <dgm:spPr/>
    </dgm:pt>
    <dgm:pt modelId="{F6EC3517-51CD-436D-AFA0-1B3AC294E80C}" type="pres">
      <dgm:prSet presAssocID="{AEF0CD80-8C81-4809-BA08-387223740A2C}" presName="parentLin" presStyleCnt="0"/>
      <dgm:spPr/>
    </dgm:pt>
    <dgm:pt modelId="{FC6C6857-8531-419C-A032-395E455E0FE4}" type="pres">
      <dgm:prSet presAssocID="{AEF0CD80-8C81-4809-BA08-387223740A2C}" presName="parentLeftMargin" presStyleLbl="node1" presStyleIdx="0" presStyleCnt="5"/>
      <dgm:spPr/>
    </dgm:pt>
    <dgm:pt modelId="{AE116BB9-ED92-4687-90AB-2F66A8AAC981}" type="pres">
      <dgm:prSet presAssocID="{AEF0CD80-8C81-4809-BA08-387223740A2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D4C9C22-EAB8-486D-8855-86A6AE427094}" type="pres">
      <dgm:prSet presAssocID="{AEF0CD80-8C81-4809-BA08-387223740A2C}" presName="negativeSpace" presStyleCnt="0"/>
      <dgm:spPr/>
    </dgm:pt>
    <dgm:pt modelId="{632F38A2-7A99-48CD-BEE4-D71A618DD9DB}" type="pres">
      <dgm:prSet presAssocID="{AEF0CD80-8C81-4809-BA08-387223740A2C}" presName="childText" presStyleLbl="conFgAcc1" presStyleIdx="1" presStyleCnt="5">
        <dgm:presLayoutVars>
          <dgm:bulletEnabled val="1"/>
        </dgm:presLayoutVars>
      </dgm:prSet>
      <dgm:spPr/>
    </dgm:pt>
    <dgm:pt modelId="{F57C7284-2D65-49DD-B21E-42DFE9C88D94}" type="pres">
      <dgm:prSet presAssocID="{F9A9983D-D046-450D-9C99-BB73DFD7B28D}" presName="spaceBetweenRectangles" presStyleCnt="0"/>
      <dgm:spPr/>
    </dgm:pt>
    <dgm:pt modelId="{2410D1E3-43E0-48FC-A269-107B07476A40}" type="pres">
      <dgm:prSet presAssocID="{34DD652E-9969-443A-80E1-550A66771156}" presName="parentLin" presStyleCnt="0"/>
      <dgm:spPr/>
    </dgm:pt>
    <dgm:pt modelId="{6670D3E0-6D54-41BF-8807-F3526AD8A0B6}" type="pres">
      <dgm:prSet presAssocID="{34DD652E-9969-443A-80E1-550A66771156}" presName="parentLeftMargin" presStyleLbl="node1" presStyleIdx="1" presStyleCnt="5"/>
      <dgm:spPr/>
    </dgm:pt>
    <dgm:pt modelId="{8FB50F9D-DD42-4083-A212-7B56A8B6734F}" type="pres">
      <dgm:prSet presAssocID="{34DD652E-9969-443A-80E1-550A6677115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5A1F56C-E8E0-411C-A7FC-167E02E6BF99}" type="pres">
      <dgm:prSet presAssocID="{34DD652E-9969-443A-80E1-550A66771156}" presName="negativeSpace" presStyleCnt="0"/>
      <dgm:spPr/>
    </dgm:pt>
    <dgm:pt modelId="{5B050ADF-3D3B-4486-BC6F-E057BAC2EB0B}" type="pres">
      <dgm:prSet presAssocID="{34DD652E-9969-443A-80E1-550A66771156}" presName="childText" presStyleLbl="conFgAcc1" presStyleIdx="2" presStyleCnt="5">
        <dgm:presLayoutVars>
          <dgm:bulletEnabled val="1"/>
        </dgm:presLayoutVars>
      </dgm:prSet>
      <dgm:spPr/>
    </dgm:pt>
    <dgm:pt modelId="{75D9D912-C81D-4FBB-B242-E8E028533A1B}" type="pres">
      <dgm:prSet presAssocID="{34AAF1FB-F1A5-4074-96C5-7941B5BE29D8}" presName="spaceBetweenRectangles" presStyleCnt="0"/>
      <dgm:spPr/>
    </dgm:pt>
    <dgm:pt modelId="{2CEB8E55-F7A9-47BE-A10B-85DCD2A66151}" type="pres">
      <dgm:prSet presAssocID="{235FEC96-F3E3-4F83-A258-8C5E9F9CB729}" presName="parentLin" presStyleCnt="0"/>
      <dgm:spPr/>
    </dgm:pt>
    <dgm:pt modelId="{9CBE3918-DB6B-421D-B231-5181582AF661}" type="pres">
      <dgm:prSet presAssocID="{235FEC96-F3E3-4F83-A258-8C5E9F9CB729}" presName="parentLeftMargin" presStyleLbl="node1" presStyleIdx="2" presStyleCnt="5"/>
      <dgm:spPr/>
    </dgm:pt>
    <dgm:pt modelId="{3D3CDE4D-B3EF-4417-814C-014384928733}" type="pres">
      <dgm:prSet presAssocID="{235FEC96-F3E3-4F83-A258-8C5E9F9CB72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CA1CFC1-5D25-4BF5-8F1C-3A3CB801AD11}" type="pres">
      <dgm:prSet presAssocID="{235FEC96-F3E3-4F83-A258-8C5E9F9CB729}" presName="negativeSpace" presStyleCnt="0"/>
      <dgm:spPr/>
    </dgm:pt>
    <dgm:pt modelId="{7DA98E2F-32B1-43B8-A36D-6BCF89D12511}" type="pres">
      <dgm:prSet presAssocID="{235FEC96-F3E3-4F83-A258-8C5E9F9CB729}" presName="childText" presStyleLbl="conFgAcc1" presStyleIdx="3" presStyleCnt="5">
        <dgm:presLayoutVars>
          <dgm:bulletEnabled val="1"/>
        </dgm:presLayoutVars>
      </dgm:prSet>
      <dgm:spPr/>
    </dgm:pt>
    <dgm:pt modelId="{4234E333-05B6-47CD-9AE6-8CC854D20DE3}" type="pres">
      <dgm:prSet presAssocID="{FC579BD1-13E4-492B-B27E-CB83E99453F1}" presName="spaceBetweenRectangles" presStyleCnt="0"/>
      <dgm:spPr/>
    </dgm:pt>
    <dgm:pt modelId="{85A7B347-7B59-4C11-9A44-665B76B49710}" type="pres">
      <dgm:prSet presAssocID="{5D68C179-35E4-4DFA-B519-AE78BD235D87}" presName="parentLin" presStyleCnt="0"/>
      <dgm:spPr/>
    </dgm:pt>
    <dgm:pt modelId="{85EAB27E-6F48-4B02-99F2-CA893D69B59D}" type="pres">
      <dgm:prSet presAssocID="{5D68C179-35E4-4DFA-B519-AE78BD235D87}" presName="parentLeftMargin" presStyleLbl="node1" presStyleIdx="3" presStyleCnt="5"/>
      <dgm:spPr/>
    </dgm:pt>
    <dgm:pt modelId="{9285EF9E-7891-4BE4-BAEE-5A5D715C7A92}" type="pres">
      <dgm:prSet presAssocID="{5D68C179-35E4-4DFA-B519-AE78BD235D87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4DB8B935-D910-466C-850E-CF2FD487B63F}" type="pres">
      <dgm:prSet presAssocID="{5D68C179-35E4-4DFA-B519-AE78BD235D87}" presName="negativeSpace" presStyleCnt="0"/>
      <dgm:spPr/>
    </dgm:pt>
    <dgm:pt modelId="{35D46020-CC97-4027-8679-CE18411F8634}" type="pres">
      <dgm:prSet presAssocID="{5D68C179-35E4-4DFA-B519-AE78BD235D87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AB38DA03-5A46-407C-BA36-D3CCEAF173D6}" type="presOf" srcId="{9DFDC9CE-FBEB-4167-B8F9-1099CDDCB3D8}" destId="{7F710569-40AC-4168-85EF-9BF4E5BEA69A}" srcOrd="0" destOrd="0" presId="urn:microsoft.com/office/officeart/2005/8/layout/list1"/>
    <dgm:cxn modelId="{0D34400B-9C0F-42B3-A9B7-E0D7171283EF}" srcId="{9DFDC9CE-FBEB-4167-B8F9-1099CDDCB3D8}" destId="{5D68C179-35E4-4DFA-B519-AE78BD235D87}" srcOrd="4" destOrd="0" parTransId="{443A031C-B32A-4EF7-9612-312D5B7D685A}" sibTransId="{70EB1A51-12A2-4A8C-A30B-7E3ECEB24709}"/>
    <dgm:cxn modelId="{1B07781A-EFBD-4A67-8ED1-0FE961409A86}" srcId="{9DFDC9CE-FBEB-4167-B8F9-1099CDDCB3D8}" destId="{AEF0CD80-8C81-4809-BA08-387223740A2C}" srcOrd="1" destOrd="0" parTransId="{5FD3E79F-053B-41C8-A30B-992CFA552923}" sibTransId="{F9A9983D-D046-450D-9C99-BB73DFD7B28D}"/>
    <dgm:cxn modelId="{8A9CB825-2546-4FF2-AF91-E7E78AFA5BA9}" srcId="{9DFDC9CE-FBEB-4167-B8F9-1099CDDCB3D8}" destId="{235FEC96-F3E3-4F83-A258-8C5E9F9CB729}" srcOrd="3" destOrd="0" parTransId="{A6DFA335-EB50-4EE5-910C-CB0CC4E21035}" sibTransId="{FC579BD1-13E4-492B-B27E-CB83E99453F1}"/>
    <dgm:cxn modelId="{7CCCA541-283E-43C0-9D21-A76F16DE1CB8}" type="presOf" srcId="{5D68C179-35E4-4DFA-B519-AE78BD235D87}" destId="{9285EF9E-7891-4BE4-BAEE-5A5D715C7A92}" srcOrd="1" destOrd="0" presId="urn:microsoft.com/office/officeart/2005/8/layout/list1"/>
    <dgm:cxn modelId="{8966CD42-1F10-48A9-84F1-EDAEF1F4AC95}" type="presOf" srcId="{5D68C179-35E4-4DFA-B519-AE78BD235D87}" destId="{85EAB27E-6F48-4B02-99F2-CA893D69B59D}" srcOrd="0" destOrd="0" presId="urn:microsoft.com/office/officeart/2005/8/layout/list1"/>
    <dgm:cxn modelId="{34ABB267-39BA-4E94-AAF1-84EA47EBCB49}" type="presOf" srcId="{AEF0CD80-8C81-4809-BA08-387223740A2C}" destId="{FC6C6857-8531-419C-A032-395E455E0FE4}" srcOrd="0" destOrd="0" presId="urn:microsoft.com/office/officeart/2005/8/layout/list1"/>
    <dgm:cxn modelId="{D4682455-4E88-4A43-9B9D-7F45635CA831}" type="presOf" srcId="{34DD652E-9969-443A-80E1-550A66771156}" destId="{6670D3E0-6D54-41BF-8807-F3526AD8A0B6}" srcOrd="0" destOrd="0" presId="urn:microsoft.com/office/officeart/2005/8/layout/list1"/>
    <dgm:cxn modelId="{16FE9583-D2A9-40DD-B2C8-2D269E20453B}" type="presOf" srcId="{13ED4F9C-D923-4438-A629-473CECA884C8}" destId="{EE60365F-9211-4299-B0DA-155ACE26ADE8}" srcOrd="1" destOrd="0" presId="urn:microsoft.com/office/officeart/2005/8/layout/list1"/>
    <dgm:cxn modelId="{29E35A86-189F-4CBC-9CDA-1109E872B8FF}" type="presOf" srcId="{13ED4F9C-D923-4438-A629-473CECA884C8}" destId="{5FF58DDC-FB17-4D18-90FF-1C56C928200C}" srcOrd="0" destOrd="0" presId="urn:microsoft.com/office/officeart/2005/8/layout/list1"/>
    <dgm:cxn modelId="{5EC209A5-82DE-4358-A326-72EFA6CE2FDA}" type="presOf" srcId="{235FEC96-F3E3-4F83-A258-8C5E9F9CB729}" destId="{3D3CDE4D-B3EF-4417-814C-014384928733}" srcOrd="1" destOrd="0" presId="urn:microsoft.com/office/officeart/2005/8/layout/list1"/>
    <dgm:cxn modelId="{B34595AC-B580-424F-9F7A-1F2D01DE2240}" type="presOf" srcId="{34DD652E-9969-443A-80E1-550A66771156}" destId="{8FB50F9D-DD42-4083-A212-7B56A8B6734F}" srcOrd="1" destOrd="0" presId="urn:microsoft.com/office/officeart/2005/8/layout/list1"/>
    <dgm:cxn modelId="{0711DFAD-90A1-441D-AB70-975F97B1B2F2}" type="presOf" srcId="{235FEC96-F3E3-4F83-A258-8C5E9F9CB729}" destId="{9CBE3918-DB6B-421D-B231-5181582AF661}" srcOrd="0" destOrd="0" presId="urn:microsoft.com/office/officeart/2005/8/layout/list1"/>
    <dgm:cxn modelId="{F1C1FDAF-F7D0-49A5-BBD6-EB94E6CAD325}" type="presOf" srcId="{AEF0CD80-8C81-4809-BA08-387223740A2C}" destId="{AE116BB9-ED92-4687-90AB-2F66A8AAC981}" srcOrd="1" destOrd="0" presId="urn:microsoft.com/office/officeart/2005/8/layout/list1"/>
    <dgm:cxn modelId="{CC98A7BF-B5A5-4E5B-836F-6617E9D5FA8D}" srcId="{9DFDC9CE-FBEB-4167-B8F9-1099CDDCB3D8}" destId="{13ED4F9C-D923-4438-A629-473CECA884C8}" srcOrd="0" destOrd="0" parTransId="{CD37D84E-94D5-4331-9A90-7170AE2EB6D1}" sibTransId="{D105BF6A-F947-49B3-85FC-6519F4C67BA9}"/>
    <dgm:cxn modelId="{9F2F99DA-CAC4-4CCD-A81C-8C603F3CB641}" srcId="{9DFDC9CE-FBEB-4167-B8F9-1099CDDCB3D8}" destId="{34DD652E-9969-443A-80E1-550A66771156}" srcOrd="2" destOrd="0" parTransId="{C31773D1-45C0-4F27-9750-A200A9B6B195}" sibTransId="{34AAF1FB-F1A5-4074-96C5-7941B5BE29D8}"/>
    <dgm:cxn modelId="{DF67A166-2189-4128-AB0B-874336941F02}" type="presParOf" srcId="{7F710569-40AC-4168-85EF-9BF4E5BEA69A}" destId="{6C45D4E9-3DA3-4AF9-A9DA-B21CF266513D}" srcOrd="0" destOrd="0" presId="urn:microsoft.com/office/officeart/2005/8/layout/list1"/>
    <dgm:cxn modelId="{655AD60F-23D4-46C2-9FEF-196737022378}" type="presParOf" srcId="{6C45D4E9-3DA3-4AF9-A9DA-B21CF266513D}" destId="{5FF58DDC-FB17-4D18-90FF-1C56C928200C}" srcOrd="0" destOrd="0" presId="urn:microsoft.com/office/officeart/2005/8/layout/list1"/>
    <dgm:cxn modelId="{26AA4D70-0D76-422F-9871-2A1084B83AC8}" type="presParOf" srcId="{6C45D4E9-3DA3-4AF9-A9DA-B21CF266513D}" destId="{EE60365F-9211-4299-B0DA-155ACE26ADE8}" srcOrd="1" destOrd="0" presId="urn:microsoft.com/office/officeart/2005/8/layout/list1"/>
    <dgm:cxn modelId="{6FDCBE29-EE4C-4070-9ADE-C96D1ECAB98F}" type="presParOf" srcId="{7F710569-40AC-4168-85EF-9BF4E5BEA69A}" destId="{9B05A9C9-C436-48E5-807A-6FD97925AF98}" srcOrd="1" destOrd="0" presId="urn:microsoft.com/office/officeart/2005/8/layout/list1"/>
    <dgm:cxn modelId="{10881069-56D8-45DD-A193-8453182B403D}" type="presParOf" srcId="{7F710569-40AC-4168-85EF-9BF4E5BEA69A}" destId="{B7C588E3-291F-4BE7-9624-C2875EC168BA}" srcOrd="2" destOrd="0" presId="urn:microsoft.com/office/officeart/2005/8/layout/list1"/>
    <dgm:cxn modelId="{CF40A9D3-A749-44DB-801E-1D990107BF7C}" type="presParOf" srcId="{7F710569-40AC-4168-85EF-9BF4E5BEA69A}" destId="{0816D752-EEBE-49E1-8A50-871CC48C8EB4}" srcOrd="3" destOrd="0" presId="urn:microsoft.com/office/officeart/2005/8/layout/list1"/>
    <dgm:cxn modelId="{AA23063D-5199-4B86-999E-2C5E89BAC244}" type="presParOf" srcId="{7F710569-40AC-4168-85EF-9BF4E5BEA69A}" destId="{F6EC3517-51CD-436D-AFA0-1B3AC294E80C}" srcOrd="4" destOrd="0" presId="urn:microsoft.com/office/officeart/2005/8/layout/list1"/>
    <dgm:cxn modelId="{5FFB47F5-6874-403F-80A7-D1BD727F9E20}" type="presParOf" srcId="{F6EC3517-51CD-436D-AFA0-1B3AC294E80C}" destId="{FC6C6857-8531-419C-A032-395E455E0FE4}" srcOrd="0" destOrd="0" presId="urn:microsoft.com/office/officeart/2005/8/layout/list1"/>
    <dgm:cxn modelId="{4FB46A2E-BFFF-451C-861B-4B083B4F6B7F}" type="presParOf" srcId="{F6EC3517-51CD-436D-AFA0-1B3AC294E80C}" destId="{AE116BB9-ED92-4687-90AB-2F66A8AAC981}" srcOrd="1" destOrd="0" presId="urn:microsoft.com/office/officeart/2005/8/layout/list1"/>
    <dgm:cxn modelId="{418D926C-D4B9-4959-8DDF-49321C457255}" type="presParOf" srcId="{7F710569-40AC-4168-85EF-9BF4E5BEA69A}" destId="{FD4C9C22-EAB8-486D-8855-86A6AE427094}" srcOrd="5" destOrd="0" presId="urn:microsoft.com/office/officeart/2005/8/layout/list1"/>
    <dgm:cxn modelId="{62D5A87C-C70C-4433-B9D0-310A74CE2FC6}" type="presParOf" srcId="{7F710569-40AC-4168-85EF-9BF4E5BEA69A}" destId="{632F38A2-7A99-48CD-BEE4-D71A618DD9DB}" srcOrd="6" destOrd="0" presId="urn:microsoft.com/office/officeart/2005/8/layout/list1"/>
    <dgm:cxn modelId="{F530E72C-4AC1-4984-B74D-56998C6487AC}" type="presParOf" srcId="{7F710569-40AC-4168-85EF-9BF4E5BEA69A}" destId="{F57C7284-2D65-49DD-B21E-42DFE9C88D94}" srcOrd="7" destOrd="0" presId="urn:microsoft.com/office/officeart/2005/8/layout/list1"/>
    <dgm:cxn modelId="{BF020970-CEA8-47CC-A7CF-F7DA694A2847}" type="presParOf" srcId="{7F710569-40AC-4168-85EF-9BF4E5BEA69A}" destId="{2410D1E3-43E0-48FC-A269-107B07476A40}" srcOrd="8" destOrd="0" presId="urn:microsoft.com/office/officeart/2005/8/layout/list1"/>
    <dgm:cxn modelId="{01132155-70C4-4172-A449-3F43690EAE3C}" type="presParOf" srcId="{2410D1E3-43E0-48FC-A269-107B07476A40}" destId="{6670D3E0-6D54-41BF-8807-F3526AD8A0B6}" srcOrd="0" destOrd="0" presId="urn:microsoft.com/office/officeart/2005/8/layout/list1"/>
    <dgm:cxn modelId="{80AA1892-EE27-4906-9E17-BFE8B7357EF3}" type="presParOf" srcId="{2410D1E3-43E0-48FC-A269-107B07476A40}" destId="{8FB50F9D-DD42-4083-A212-7B56A8B6734F}" srcOrd="1" destOrd="0" presId="urn:microsoft.com/office/officeart/2005/8/layout/list1"/>
    <dgm:cxn modelId="{EA1FC283-7A80-460C-B21F-AD0ACC4174DD}" type="presParOf" srcId="{7F710569-40AC-4168-85EF-9BF4E5BEA69A}" destId="{15A1F56C-E8E0-411C-A7FC-167E02E6BF99}" srcOrd="9" destOrd="0" presId="urn:microsoft.com/office/officeart/2005/8/layout/list1"/>
    <dgm:cxn modelId="{93505860-5CCC-4742-8DD1-0AA29A99289F}" type="presParOf" srcId="{7F710569-40AC-4168-85EF-9BF4E5BEA69A}" destId="{5B050ADF-3D3B-4486-BC6F-E057BAC2EB0B}" srcOrd="10" destOrd="0" presId="urn:microsoft.com/office/officeart/2005/8/layout/list1"/>
    <dgm:cxn modelId="{651004E1-C0CD-445D-82C3-2F114266918E}" type="presParOf" srcId="{7F710569-40AC-4168-85EF-9BF4E5BEA69A}" destId="{75D9D912-C81D-4FBB-B242-E8E028533A1B}" srcOrd="11" destOrd="0" presId="urn:microsoft.com/office/officeart/2005/8/layout/list1"/>
    <dgm:cxn modelId="{7F99F2C0-8DAA-4549-B3BB-00EDEDC9E4DF}" type="presParOf" srcId="{7F710569-40AC-4168-85EF-9BF4E5BEA69A}" destId="{2CEB8E55-F7A9-47BE-A10B-85DCD2A66151}" srcOrd="12" destOrd="0" presId="urn:microsoft.com/office/officeart/2005/8/layout/list1"/>
    <dgm:cxn modelId="{2F0ACA6C-7B47-4CBE-9CA6-9E28F37FE1A0}" type="presParOf" srcId="{2CEB8E55-F7A9-47BE-A10B-85DCD2A66151}" destId="{9CBE3918-DB6B-421D-B231-5181582AF661}" srcOrd="0" destOrd="0" presId="urn:microsoft.com/office/officeart/2005/8/layout/list1"/>
    <dgm:cxn modelId="{895EE814-B1D7-4149-A0EC-677DD59F4D0F}" type="presParOf" srcId="{2CEB8E55-F7A9-47BE-A10B-85DCD2A66151}" destId="{3D3CDE4D-B3EF-4417-814C-014384928733}" srcOrd="1" destOrd="0" presId="urn:microsoft.com/office/officeart/2005/8/layout/list1"/>
    <dgm:cxn modelId="{A104E8B2-C212-4E68-AE9D-2E9950181286}" type="presParOf" srcId="{7F710569-40AC-4168-85EF-9BF4E5BEA69A}" destId="{DCA1CFC1-5D25-4BF5-8F1C-3A3CB801AD11}" srcOrd="13" destOrd="0" presId="urn:microsoft.com/office/officeart/2005/8/layout/list1"/>
    <dgm:cxn modelId="{CE7539AB-9164-447A-8DEB-755A0E5DDFF3}" type="presParOf" srcId="{7F710569-40AC-4168-85EF-9BF4E5BEA69A}" destId="{7DA98E2F-32B1-43B8-A36D-6BCF89D12511}" srcOrd="14" destOrd="0" presId="urn:microsoft.com/office/officeart/2005/8/layout/list1"/>
    <dgm:cxn modelId="{C37072AA-579A-4DE6-9F72-D55B3E02A7C2}" type="presParOf" srcId="{7F710569-40AC-4168-85EF-9BF4E5BEA69A}" destId="{4234E333-05B6-47CD-9AE6-8CC854D20DE3}" srcOrd="15" destOrd="0" presId="urn:microsoft.com/office/officeart/2005/8/layout/list1"/>
    <dgm:cxn modelId="{E8CB6BB2-9418-4118-95D5-4B3969C1503F}" type="presParOf" srcId="{7F710569-40AC-4168-85EF-9BF4E5BEA69A}" destId="{85A7B347-7B59-4C11-9A44-665B76B49710}" srcOrd="16" destOrd="0" presId="urn:microsoft.com/office/officeart/2005/8/layout/list1"/>
    <dgm:cxn modelId="{ACD573FE-9DE8-4894-A015-72907757FC4E}" type="presParOf" srcId="{85A7B347-7B59-4C11-9A44-665B76B49710}" destId="{85EAB27E-6F48-4B02-99F2-CA893D69B59D}" srcOrd="0" destOrd="0" presId="urn:microsoft.com/office/officeart/2005/8/layout/list1"/>
    <dgm:cxn modelId="{8794E37B-48E6-41C9-B9CA-C7635398F80B}" type="presParOf" srcId="{85A7B347-7B59-4C11-9A44-665B76B49710}" destId="{9285EF9E-7891-4BE4-BAEE-5A5D715C7A92}" srcOrd="1" destOrd="0" presId="urn:microsoft.com/office/officeart/2005/8/layout/list1"/>
    <dgm:cxn modelId="{43D79BCA-CCFC-46AF-B065-175B4991DC0A}" type="presParOf" srcId="{7F710569-40AC-4168-85EF-9BF4E5BEA69A}" destId="{4DB8B935-D910-466C-850E-CF2FD487B63F}" srcOrd="17" destOrd="0" presId="urn:microsoft.com/office/officeart/2005/8/layout/list1"/>
    <dgm:cxn modelId="{39B60880-0073-43E8-9333-DDD9121BE3F4}" type="presParOf" srcId="{7F710569-40AC-4168-85EF-9BF4E5BEA69A}" destId="{35D46020-CC97-4027-8679-CE18411F8634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C588E3-291F-4BE7-9624-C2875EC168BA}">
      <dsp:nvSpPr>
        <dsp:cNvPr id="0" name=""/>
        <dsp:cNvSpPr/>
      </dsp:nvSpPr>
      <dsp:spPr>
        <a:xfrm>
          <a:off x="0" y="422455"/>
          <a:ext cx="5662611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60365F-9211-4299-B0DA-155ACE26ADE8}">
      <dsp:nvSpPr>
        <dsp:cNvPr id="0" name=""/>
        <dsp:cNvSpPr/>
      </dsp:nvSpPr>
      <dsp:spPr>
        <a:xfrm>
          <a:off x="283130" y="97735"/>
          <a:ext cx="3963828" cy="6494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9823" tIns="0" rIns="14982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rPr>
            <a:t>地址与寻址</a:t>
          </a:r>
          <a:endParaRPr lang="zh-CN" sz="2200" kern="1200" dirty="0">
            <a:latin typeface="Times New Roman" panose="02020603050405020304" pitchFamily="18" charset="0"/>
            <a:ea typeface="楷体" panose="02010609060101010101" pitchFamily="49" charset="-122"/>
            <a:cs typeface="Times New Roman" panose="02020603050405020304" pitchFamily="18" charset="0"/>
          </a:endParaRPr>
        </a:p>
      </dsp:txBody>
      <dsp:txXfrm>
        <a:off x="314833" y="129438"/>
        <a:ext cx="3900422" cy="586034"/>
      </dsp:txXfrm>
    </dsp:sp>
    <dsp:sp modelId="{632F38A2-7A99-48CD-BEE4-D71A618DD9DB}">
      <dsp:nvSpPr>
        <dsp:cNvPr id="0" name=""/>
        <dsp:cNvSpPr/>
      </dsp:nvSpPr>
      <dsp:spPr>
        <a:xfrm>
          <a:off x="0" y="1420375"/>
          <a:ext cx="5662611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116BB9-ED92-4687-90AB-2F66A8AAC981}">
      <dsp:nvSpPr>
        <dsp:cNvPr id="0" name=""/>
        <dsp:cNvSpPr/>
      </dsp:nvSpPr>
      <dsp:spPr>
        <a:xfrm>
          <a:off x="283130" y="1095655"/>
          <a:ext cx="3963828" cy="6494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9823" tIns="0" rIns="14982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rPr>
            <a:t>指针类型</a:t>
          </a:r>
          <a:endParaRPr lang="en-US" altLang="zh-CN" sz="2200" kern="1200" dirty="0">
            <a:latin typeface="Times New Roman" panose="02020603050405020304" pitchFamily="18" charset="0"/>
            <a:ea typeface="楷体" panose="02010609060101010101" pitchFamily="49" charset="-122"/>
            <a:cs typeface="Times New Roman" panose="02020603050405020304" pitchFamily="18" charset="0"/>
          </a:endParaRPr>
        </a:p>
      </dsp:txBody>
      <dsp:txXfrm>
        <a:off x="314833" y="1127358"/>
        <a:ext cx="3900422" cy="586034"/>
      </dsp:txXfrm>
    </dsp:sp>
    <dsp:sp modelId="{5B050ADF-3D3B-4486-BC6F-E057BAC2EB0B}">
      <dsp:nvSpPr>
        <dsp:cNvPr id="0" name=""/>
        <dsp:cNvSpPr/>
      </dsp:nvSpPr>
      <dsp:spPr>
        <a:xfrm>
          <a:off x="0" y="2418295"/>
          <a:ext cx="5662611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B50F9D-DD42-4083-A212-7B56A8B6734F}">
      <dsp:nvSpPr>
        <dsp:cNvPr id="0" name=""/>
        <dsp:cNvSpPr/>
      </dsp:nvSpPr>
      <dsp:spPr>
        <a:xfrm>
          <a:off x="283130" y="2093575"/>
          <a:ext cx="3963828" cy="6494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9823" tIns="0" rIns="14982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rPr>
            <a:t>指针与数组</a:t>
          </a:r>
        </a:p>
      </dsp:txBody>
      <dsp:txXfrm>
        <a:off x="314833" y="2125278"/>
        <a:ext cx="3900422" cy="586034"/>
      </dsp:txXfrm>
    </dsp:sp>
    <dsp:sp modelId="{7DA98E2F-32B1-43B8-A36D-6BCF89D12511}">
      <dsp:nvSpPr>
        <dsp:cNvPr id="0" name=""/>
        <dsp:cNvSpPr/>
      </dsp:nvSpPr>
      <dsp:spPr>
        <a:xfrm>
          <a:off x="0" y="3416215"/>
          <a:ext cx="5662611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3CDE4D-B3EF-4417-814C-014384928733}">
      <dsp:nvSpPr>
        <dsp:cNvPr id="0" name=""/>
        <dsp:cNvSpPr/>
      </dsp:nvSpPr>
      <dsp:spPr>
        <a:xfrm>
          <a:off x="283130" y="3091495"/>
          <a:ext cx="3963828" cy="6494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9823" tIns="0" rIns="14982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rPr>
            <a:t>指向指针的指针</a:t>
          </a:r>
        </a:p>
      </dsp:txBody>
      <dsp:txXfrm>
        <a:off x="314833" y="3123198"/>
        <a:ext cx="3900422" cy="586034"/>
      </dsp:txXfrm>
    </dsp:sp>
    <dsp:sp modelId="{35D46020-CC97-4027-8679-CE18411F8634}">
      <dsp:nvSpPr>
        <dsp:cNvPr id="0" name=""/>
        <dsp:cNvSpPr/>
      </dsp:nvSpPr>
      <dsp:spPr>
        <a:xfrm>
          <a:off x="0" y="4414135"/>
          <a:ext cx="5662611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85EF9E-7891-4BE4-BAEE-5A5D715C7A92}">
      <dsp:nvSpPr>
        <dsp:cNvPr id="0" name=""/>
        <dsp:cNvSpPr/>
      </dsp:nvSpPr>
      <dsp:spPr>
        <a:xfrm>
          <a:off x="283130" y="4089415"/>
          <a:ext cx="3963828" cy="64944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9823" tIns="0" rIns="14982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rPr>
            <a:t>指针与函数</a:t>
          </a:r>
        </a:p>
      </dsp:txBody>
      <dsp:txXfrm>
        <a:off x="314833" y="4121118"/>
        <a:ext cx="3900422" cy="586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058AE3-69B9-448D-B552-201AF353C8B7}" type="datetimeFigureOut">
              <a:rPr lang="zh-CN" altLang="en-US" smtClean="0"/>
              <a:t>2020/11/8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1993E-3BF2-422D-8801-ED29573426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6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1993E-3BF2-422D-8801-ED29573426B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447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不可以，</a:t>
            </a:r>
            <a:r>
              <a:rPr lang="en-US" altLang="zh-CN" dirty="0"/>
              <a:t>&amp;</a:t>
            </a:r>
            <a:r>
              <a:rPr lang="zh-CN" altLang="en-US" dirty="0"/>
              <a:t>不可以对表达式运算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1993E-3BF2-422D-8801-ED29573426B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853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blipFill dpi="0" rotWithShape="1">
          <a:blip r:embed="rId2">
            <a:alphaModFix amt="7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59F85B3-7B93-415E-B648-651028557F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3"/>
          <a:stretch/>
        </p:blipFill>
        <p:spPr>
          <a:xfrm>
            <a:off x="4762" y="0"/>
            <a:ext cx="12182475" cy="6226327"/>
          </a:xfrm>
          <a:prstGeom prst="rect">
            <a:avLst/>
          </a:prstGeom>
        </p:spPr>
      </p:pic>
      <p:sp>
        <p:nvSpPr>
          <p:cNvPr id="30" name="任意多边形 7">
            <a:extLst>
              <a:ext uri="{FF2B5EF4-FFF2-40B4-BE49-F238E27FC236}">
                <a16:creationId xmlns:a16="http://schemas.microsoft.com/office/drawing/2014/main" id="{1B90599E-1495-4329-AB78-23F23E8596AA}"/>
              </a:ext>
            </a:extLst>
          </p:cNvPr>
          <p:cNvSpPr/>
          <p:nvPr userDrawn="1"/>
        </p:nvSpPr>
        <p:spPr>
          <a:xfrm>
            <a:off x="-4763" y="4905375"/>
            <a:ext cx="12192001" cy="1590675"/>
          </a:xfrm>
          <a:custGeom>
            <a:avLst/>
            <a:gdLst>
              <a:gd name="connsiteX0" fmla="*/ 0 w 12192000"/>
              <a:gd name="connsiteY0" fmla="*/ 0 h 2070437"/>
              <a:gd name="connsiteX1" fmla="*/ 5436625 w 12192000"/>
              <a:gd name="connsiteY1" fmla="*/ 0 h 2070437"/>
              <a:gd name="connsiteX2" fmla="*/ 5525440 w 12192000"/>
              <a:gd name="connsiteY2" fmla="*/ 7837 h 2070437"/>
              <a:gd name="connsiteX3" fmla="*/ 6091201 w 12192000"/>
              <a:gd name="connsiteY3" fmla="*/ 559628 h 2070437"/>
              <a:gd name="connsiteX4" fmla="*/ 6096239 w 12192000"/>
              <a:gd name="connsiteY4" fmla="*/ 609600 h 2070437"/>
              <a:gd name="connsiteX5" fmla="*/ 6114805 w 12192000"/>
              <a:gd name="connsiteY5" fmla="*/ 609600 h 2070437"/>
              <a:gd name="connsiteX6" fmla="*/ 6119842 w 12192000"/>
              <a:gd name="connsiteY6" fmla="*/ 559628 h 2070437"/>
              <a:gd name="connsiteX7" fmla="*/ 6685604 w 12192000"/>
              <a:gd name="connsiteY7" fmla="*/ 7837 h 2070437"/>
              <a:gd name="connsiteX8" fmla="*/ 6774419 w 12192000"/>
              <a:gd name="connsiteY8" fmla="*/ 0 h 2070437"/>
              <a:gd name="connsiteX9" fmla="*/ 12192000 w 12192000"/>
              <a:gd name="connsiteY9" fmla="*/ 0 h 2070437"/>
              <a:gd name="connsiteX10" fmla="*/ 12192000 w 12192000"/>
              <a:gd name="connsiteY10" fmla="*/ 2070437 h 2070437"/>
              <a:gd name="connsiteX11" fmla="*/ 0 w 12192000"/>
              <a:gd name="connsiteY11" fmla="*/ 2070437 h 2070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2070437">
                <a:moveTo>
                  <a:pt x="0" y="0"/>
                </a:moveTo>
                <a:lnTo>
                  <a:pt x="5436625" y="0"/>
                </a:lnTo>
                <a:lnTo>
                  <a:pt x="5525440" y="7837"/>
                </a:lnTo>
                <a:cubicBezTo>
                  <a:pt x="5808922" y="58474"/>
                  <a:pt x="6033693" y="278587"/>
                  <a:pt x="6091201" y="559628"/>
                </a:cubicBezTo>
                <a:lnTo>
                  <a:pt x="6096239" y="609600"/>
                </a:lnTo>
                <a:lnTo>
                  <a:pt x="6114805" y="609600"/>
                </a:lnTo>
                <a:lnTo>
                  <a:pt x="6119842" y="559628"/>
                </a:lnTo>
                <a:cubicBezTo>
                  <a:pt x="6177351" y="278587"/>
                  <a:pt x="6402121" y="58474"/>
                  <a:pt x="6685604" y="7837"/>
                </a:cubicBezTo>
                <a:lnTo>
                  <a:pt x="6774419" y="0"/>
                </a:lnTo>
                <a:lnTo>
                  <a:pt x="12192000" y="0"/>
                </a:lnTo>
                <a:lnTo>
                  <a:pt x="12192000" y="2070437"/>
                </a:lnTo>
                <a:lnTo>
                  <a:pt x="0" y="2070437"/>
                </a:lnTo>
                <a:close/>
              </a:path>
            </a:pathLst>
          </a:custGeom>
          <a:solidFill>
            <a:srgbClr val="0070C0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" name="任意多边形 8">
            <a:extLst>
              <a:ext uri="{FF2B5EF4-FFF2-40B4-BE49-F238E27FC236}">
                <a16:creationId xmlns:a16="http://schemas.microsoft.com/office/drawing/2014/main" id="{5B962E38-D5D3-484D-A555-99DF754EF53B}"/>
              </a:ext>
            </a:extLst>
          </p:cNvPr>
          <p:cNvSpPr/>
          <p:nvPr userDrawn="1"/>
        </p:nvSpPr>
        <p:spPr>
          <a:xfrm>
            <a:off x="-4763" y="5267325"/>
            <a:ext cx="12192000" cy="1523999"/>
          </a:xfrm>
          <a:custGeom>
            <a:avLst/>
            <a:gdLst>
              <a:gd name="connsiteX0" fmla="*/ 0 w 12192000"/>
              <a:gd name="connsiteY0" fmla="*/ 0 h 2070437"/>
              <a:gd name="connsiteX1" fmla="*/ 5436625 w 12192000"/>
              <a:gd name="connsiteY1" fmla="*/ 0 h 2070437"/>
              <a:gd name="connsiteX2" fmla="*/ 5525440 w 12192000"/>
              <a:gd name="connsiteY2" fmla="*/ 7837 h 2070437"/>
              <a:gd name="connsiteX3" fmla="*/ 6091201 w 12192000"/>
              <a:gd name="connsiteY3" fmla="*/ 559628 h 2070437"/>
              <a:gd name="connsiteX4" fmla="*/ 6096239 w 12192000"/>
              <a:gd name="connsiteY4" fmla="*/ 609600 h 2070437"/>
              <a:gd name="connsiteX5" fmla="*/ 6114805 w 12192000"/>
              <a:gd name="connsiteY5" fmla="*/ 609600 h 2070437"/>
              <a:gd name="connsiteX6" fmla="*/ 6119842 w 12192000"/>
              <a:gd name="connsiteY6" fmla="*/ 559628 h 2070437"/>
              <a:gd name="connsiteX7" fmla="*/ 6685604 w 12192000"/>
              <a:gd name="connsiteY7" fmla="*/ 7837 h 2070437"/>
              <a:gd name="connsiteX8" fmla="*/ 6774419 w 12192000"/>
              <a:gd name="connsiteY8" fmla="*/ 0 h 2070437"/>
              <a:gd name="connsiteX9" fmla="*/ 12192000 w 12192000"/>
              <a:gd name="connsiteY9" fmla="*/ 0 h 2070437"/>
              <a:gd name="connsiteX10" fmla="*/ 12192000 w 12192000"/>
              <a:gd name="connsiteY10" fmla="*/ 2070437 h 2070437"/>
              <a:gd name="connsiteX11" fmla="*/ 0 w 12192000"/>
              <a:gd name="connsiteY11" fmla="*/ 2070437 h 2070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2070437">
                <a:moveTo>
                  <a:pt x="0" y="0"/>
                </a:moveTo>
                <a:lnTo>
                  <a:pt x="5436625" y="0"/>
                </a:lnTo>
                <a:lnTo>
                  <a:pt x="5525440" y="7837"/>
                </a:lnTo>
                <a:cubicBezTo>
                  <a:pt x="5808922" y="58474"/>
                  <a:pt x="6033693" y="278587"/>
                  <a:pt x="6091201" y="559628"/>
                </a:cubicBezTo>
                <a:lnTo>
                  <a:pt x="6096239" y="609600"/>
                </a:lnTo>
                <a:lnTo>
                  <a:pt x="6114805" y="609600"/>
                </a:lnTo>
                <a:lnTo>
                  <a:pt x="6119842" y="559628"/>
                </a:lnTo>
                <a:cubicBezTo>
                  <a:pt x="6177351" y="278587"/>
                  <a:pt x="6402121" y="58474"/>
                  <a:pt x="6685604" y="7837"/>
                </a:cubicBezTo>
                <a:lnTo>
                  <a:pt x="6774419" y="0"/>
                </a:lnTo>
                <a:lnTo>
                  <a:pt x="12192000" y="0"/>
                </a:lnTo>
                <a:lnTo>
                  <a:pt x="12192000" y="2070437"/>
                </a:lnTo>
                <a:lnTo>
                  <a:pt x="0" y="207043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blipFill dpi="0" rotWithShape="1">
          <a:blip r:embed="rId2">
            <a:alphaModFix amt="7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67692D0-3BA4-4CD3-8049-8EA594573A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-54128"/>
            <a:ext cx="12182475" cy="691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65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五边形 11">
            <a:extLst>
              <a:ext uri="{FF2B5EF4-FFF2-40B4-BE49-F238E27FC236}">
                <a16:creationId xmlns:a16="http://schemas.microsoft.com/office/drawing/2014/main" id="{CEA263E1-0199-4CE1-9B25-F413B4559CB1}"/>
              </a:ext>
            </a:extLst>
          </p:cNvPr>
          <p:cNvSpPr/>
          <p:nvPr userDrawn="1"/>
        </p:nvSpPr>
        <p:spPr>
          <a:xfrm>
            <a:off x="95250" y="0"/>
            <a:ext cx="3038475" cy="6858000"/>
          </a:xfrm>
          <a:prstGeom prst="homePlate">
            <a:avLst>
              <a:gd name="adj" fmla="val 4667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五边形 8">
            <a:extLst>
              <a:ext uri="{FF2B5EF4-FFF2-40B4-BE49-F238E27FC236}">
                <a16:creationId xmlns:a16="http://schemas.microsoft.com/office/drawing/2014/main" id="{7D9027BA-7693-465F-B4C9-05FDCD8B25F4}"/>
              </a:ext>
            </a:extLst>
          </p:cNvPr>
          <p:cNvSpPr/>
          <p:nvPr userDrawn="1"/>
        </p:nvSpPr>
        <p:spPr>
          <a:xfrm>
            <a:off x="0" y="0"/>
            <a:ext cx="3038475" cy="6858000"/>
          </a:xfrm>
          <a:prstGeom prst="homePlate">
            <a:avLst>
              <a:gd name="adj" fmla="val 5701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任意多边形 6">
            <a:extLst>
              <a:ext uri="{FF2B5EF4-FFF2-40B4-BE49-F238E27FC236}">
                <a16:creationId xmlns:a16="http://schemas.microsoft.com/office/drawing/2014/main" id="{A65FBDE5-ADD5-4CA8-9FE2-9098CAF45FEE}"/>
              </a:ext>
            </a:extLst>
          </p:cNvPr>
          <p:cNvSpPr/>
          <p:nvPr userDrawn="1"/>
        </p:nvSpPr>
        <p:spPr>
          <a:xfrm>
            <a:off x="0" y="0"/>
            <a:ext cx="2847975" cy="6858000"/>
          </a:xfrm>
          <a:custGeom>
            <a:avLst/>
            <a:gdLst>
              <a:gd name="connsiteX0" fmla="*/ 0 w 2847975"/>
              <a:gd name="connsiteY0" fmla="*/ 0 h 6858002"/>
              <a:gd name="connsiteX1" fmla="*/ 2847975 w 2847975"/>
              <a:gd name="connsiteY1" fmla="*/ 3429001 h 6858002"/>
              <a:gd name="connsiteX2" fmla="*/ 0 w 2847975"/>
              <a:gd name="connsiteY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7975" h="6858002">
                <a:moveTo>
                  <a:pt x="0" y="0"/>
                </a:moveTo>
                <a:lnTo>
                  <a:pt x="2847975" y="3429001"/>
                </a:lnTo>
                <a:lnTo>
                  <a:pt x="0" y="6858002"/>
                </a:lnTo>
                <a:close/>
              </a:path>
            </a:pathLst>
          </a:custGeom>
          <a:blipFill dpi="0" rotWithShape="1">
            <a:blip r:embed="rId2" cstate="print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2004948E-DB57-4036-B883-5294BFF8544A}"/>
              </a:ext>
            </a:extLst>
          </p:cNvPr>
          <p:cNvSpPr/>
          <p:nvPr userDrawn="1"/>
        </p:nvSpPr>
        <p:spPr>
          <a:xfrm rot="5400000">
            <a:off x="-2005012" y="2005012"/>
            <a:ext cx="6858000" cy="2847975"/>
          </a:xfrm>
          <a:prstGeom prst="triangle">
            <a:avLst/>
          </a:prstGeom>
          <a:solidFill>
            <a:srgbClr val="000E2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文本框 9">
            <a:extLst>
              <a:ext uri="{FF2B5EF4-FFF2-40B4-BE49-F238E27FC236}">
                <a16:creationId xmlns:a16="http://schemas.microsoft.com/office/drawing/2014/main" id="{FBE73B8F-D37E-4D55-9044-A8275F56320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22288" y="2713038"/>
            <a:ext cx="1312862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ctr" eaLnBrk="1" hangingPunct="1"/>
            <a:r>
              <a:rPr lang="zh-CN" altLang="en-US" sz="4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747C27C-AA3E-48AE-9786-F67A1F1D696A}"/>
              </a:ext>
            </a:extLst>
          </p:cNvPr>
          <p:cNvSpPr/>
          <p:nvPr userDrawn="1"/>
        </p:nvSpPr>
        <p:spPr>
          <a:xfrm>
            <a:off x="607159" y="3343275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accent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CONTENTS</a:t>
            </a:r>
          </a:p>
        </p:txBody>
      </p:sp>
      <p:sp>
        <p:nvSpPr>
          <p:cNvPr id="26" name="直角三角形 25">
            <a:extLst>
              <a:ext uri="{FF2B5EF4-FFF2-40B4-BE49-F238E27FC236}">
                <a16:creationId xmlns:a16="http://schemas.microsoft.com/office/drawing/2014/main" id="{14FBE5EF-8591-43EB-A30D-5623BE07B0E3}"/>
              </a:ext>
            </a:extLst>
          </p:cNvPr>
          <p:cNvSpPr/>
          <p:nvPr userDrawn="1"/>
        </p:nvSpPr>
        <p:spPr>
          <a:xfrm flipH="1">
            <a:off x="10410825" y="3486150"/>
            <a:ext cx="1795463" cy="33718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8" name="直角三角形 27">
            <a:extLst>
              <a:ext uri="{FF2B5EF4-FFF2-40B4-BE49-F238E27FC236}">
                <a16:creationId xmlns:a16="http://schemas.microsoft.com/office/drawing/2014/main" id="{7A6D0356-12E9-4377-9E11-CC8AA2B80A93}"/>
              </a:ext>
            </a:extLst>
          </p:cNvPr>
          <p:cNvSpPr/>
          <p:nvPr userDrawn="1"/>
        </p:nvSpPr>
        <p:spPr>
          <a:xfrm flipH="1">
            <a:off x="10982325" y="3468688"/>
            <a:ext cx="1209675" cy="3389312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3613A58-4D79-4198-8705-30BFB71937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5964" y="6106677"/>
            <a:ext cx="766036" cy="760319"/>
          </a:xfrm>
          <a:prstGeom prst="rect">
            <a:avLst/>
          </a:prstGeom>
        </p:spPr>
      </p:pic>
      <p:sp>
        <p:nvSpPr>
          <p:cNvPr id="9" name="标题 8">
            <a:extLst>
              <a:ext uri="{FF2B5EF4-FFF2-40B4-BE49-F238E27FC236}">
                <a16:creationId xmlns:a16="http://schemas.microsoft.com/office/drawing/2014/main" id="{8D52FD0C-E90A-4710-BE81-2F13730E6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074" y="213028"/>
            <a:ext cx="5821137" cy="423787"/>
          </a:xfrm>
          <a:prstGeom prst="rect">
            <a:avLst/>
          </a:prstGeom>
        </p:spPr>
        <p:txBody>
          <a:bodyPr anchor="ctr"/>
          <a:lstStyle>
            <a:lvl1pPr marL="269875" indent="-269875" fontAlgn="ctr">
              <a:buClr>
                <a:srgbClr val="00B0F0"/>
              </a:buClr>
              <a:buSzPct val="50000"/>
              <a:buFont typeface="黑体" panose="02010609060101010101" pitchFamily="49" charset="-122"/>
              <a:buChar char="◎"/>
              <a:defRPr sz="2400" baseline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9EC7C184-C48D-4037-8B9A-2A8701C12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8458" y="938213"/>
            <a:ext cx="10707506" cy="55523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2400" baseline="0"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685800" indent="-228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微软雅黑" panose="020B0503020204020204" pitchFamily="34" charset="-122"/>
              <a:buChar char="◦"/>
              <a:defRPr sz="2000" baseline="0"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1800" baseline="0"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1800" baseline="0"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1800" baseline="0"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F5EC77-0C28-4C54-8009-996A10C29A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5964" y="6106677"/>
            <a:ext cx="766036" cy="760319"/>
          </a:xfrm>
          <a:prstGeom prst="rect">
            <a:avLst/>
          </a:prstGeom>
        </p:spPr>
      </p:pic>
      <p:sp>
        <p:nvSpPr>
          <p:cNvPr id="6" name="标题 8">
            <a:extLst>
              <a:ext uri="{FF2B5EF4-FFF2-40B4-BE49-F238E27FC236}">
                <a16:creationId xmlns:a16="http://schemas.microsoft.com/office/drawing/2014/main" id="{CCDC3C82-CD18-463E-AE00-1359ECB92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074" y="213028"/>
            <a:ext cx="5821137" cy="423787"/>
          </a:xfrm>
          <a:prstGeom prst="rect">
            <a:avLst/>
          </a:prstGeom>
        </p:spPr>
        <p:txBody>
          <a:bodyPr anchor="ctr"/>
          <a:lstStyle>
            <a:lvl1pPr marL="269875" indent="-269875" fontAlgn="ctr">
              <a:buClr>
                <a:srgbClr val="00B0F0"/>
              </a:buClr>
              <a:buSzPct val="50000"/>
              <a:buFont typeface="黑体" panose="02010609060101010101" pitchFamily="49" charset="-122"/>
              <a:buChar char="◎"/>
              <a:defRPr sz="2400" baseline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0875954-48A0-4509-B0D7-401FB951381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B6AE231-23D0-446C-8532-F47C6508AA6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728DBD16-5838-4B1C-A6C4-81CFE6B230B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F74DF8-97FD-4F75-93AE-9D889894D02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0777903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流程图: 存储数据 1">
            <a:extLst>
              <a:ext uri="{FF2B5EF4-FFF2-40B4-BE49-F238E27FC236}">
                <a16:creationId xmlns:a16="http://schemas.microsoft.com/office/drawing/2014/main" id="{FF46F1D1-4761-4260-9DF6-44AA19E2C5DC}"/>
              </a:ext>
            </a:extLst>
          </p:cNvPr>
          <p:cNvSpPr/>
          <p:nvPr userDrawn="1"/>
        </p:nvSpPr>
        <p:spPr>
          <a:xfrm flipH="1">
            <a:off x="10964636" y="128587"/>
            <a:ext cx="1227362" cy="365126"/>
          </a:xfrm>
          <a:prstGeom prst="flowChartOnlineStora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B233D2F-B9ED-45EA-8D6B-F8155F5B1C5D}"/>
              </a:ext>
            </a:extLst>
          </p:cNvPr>
          <p:cNvSpPr/>
          <p:nvPr userDrawn="1"/>
        </p:nvSpPr>
        <p:spPr>
          <a:xfrm>
            <a:off x="11255228" y="124381"/>
            <a:ext cx="86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F482BBB0-03D3-4820-BB5C-84F72A3DE00D}" type="slidenum">
              <a:rPr lang="en-US" altLang="zh-CN" b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‹#›</a:t>
            </a:fld>
            <a:r>
              <a:rPr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59</a:t>
            </a:r>
            <a:endParaRPr lang="zh-CN" altLang="en-US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0" r:id="rId3"/>
    <p:sldLayoutId id="2147483652" r:id="rId4"/>
    <p:sldLayoutId id="2147483653" r:id="rId5"/>
    <p:sldLayoutId id="2147483655" r:id="rId6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微软雅黑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微软雅黑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微软雅黑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微软雅黑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微软雅黑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微软雅黑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微软雅黑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微软雅黑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文本框 4"/>
          <p:cNvSpPr txBox="1">
            <a:spLocks noChangeArrowheads="1"/>
          </p:cNvSpPr>
          <p:nvPr/>
        </p:nvSpPr>
        <p:spPr bwMode="auto">
          <a:xfrm>
            <a:off x="2336805" y="2087625"/>
            <a:ext cx="7366119" cy="1815882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ctr" eaLnBrk="1" hangingPunct="1"/>
            <a:r>
              <a:rPr lang="zh-CN" altLang="en-US" sz="8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计算机程序设计</a:t>
            </a:r>
            <a:endParaRPr lang="en-US" altLang="zh-CN" sz="8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 eaLnBrk="1" hangingPunct="1"/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omputer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rogramming</a:t>
            </a:r>
            <a:endParaRPr lang="zh-CN" altLang="en-US" sz="3200" b="1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130" name="文本框 10"/>
          <p:cNvSpPr txBox="1">
            <a:spLocks noChangeArrowheads="1"/>
          </p:cNvSpPr>
          <p:nvPr/>
        </p:nvSpPr>
        <p:spPr bwMode="auto">
          <a:xfrm>
            <a:off x="8522360" y="5829394"/>
            <a:ext cx="2031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 eaLnBrk="1" hangingPunct="1"/>
            <a:r>
              <a:rPr lang="zh-CN" altLang="en-US" sz="2400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主讲：李卫海</a:t>
            </a:r>
          </a:p>
        </p:txBody>
      </p:sp>
      <p:sp>
        <p:nvSpPr>
          <p:cNvPr id="13" name="Freeform 85"/>
          <p:cNvSpPr>
            <a:spLocks noEditPoints="1"/>
          </p:cNvSpPr>
          <p:nvPr/>
        </p:nvSpPr>
        <p:spPr bwMode="auto">
          <a:xfrm>
            <a:off x="7794538" y="5696868"/>
            <a:ext cx="524647" cy="665163"/>
          </a:xfrm>
          <a:custGeom>
            <a:avLst/>
            <a:gdLst>
              <a:gd name="T0" fmla="*/ 38 w 109"/>
              <a:gd name="T1" fmla="*/ 46 h 131"/>
              <a:gd name="T2" fmla="*/ 55 w 109"/>
              <a:gd name="T3" fmla="*/ 69 h 131"/>
              <a:gd name="T4" fmla="*/ 55 w 109"/>
              <a:gd name="T5" fmla="*/ 69 h 131"/>
              <a:gd name="T6" fmla="*/ 56 w 109"/>
              <a:gd name="T7" fmla="*/ 69 h 131"/>
              <a:gd name="T8" fmla="*/ 57 w 109"/>
              <a:gd name="T9" fmla="*/ 69 h 131"/>
              <a:gd name="T10" fmla="*/ 72 w 109"/>
              <a:gd name="T11" fmla="*/ 46 h 131"/>
              <a:gd name="T12" fmla="*/ 72 w 109"/>
              <a:gd name="T13" fmla="*/ 46 h 131"/>
              <a:gd name="T14" fmla="*/ 71 w 109"/>
              <a:gd name="T15" fmla="*/ 33 h 131"/>
              <a:gd name="T16" fmla="*/ 40 w 109"/>
              <a:gd name="T17" fmla="*/ 32 h 131"/>
              <a:gd name="T18" fmla="*/ 38 w 109"/>
              <a:gd name="T19" fmla="*/ 46 h 131"/>
              <a:gd name="T20" fmla="*/ 38 w 109"/>
              <a:gd name="T21" fmla="*/ 46 h 131"/>
              <a:gd name="T22" fmla="*/ 53 w 109"/>
              <a:gd name="T23" fmla="*/ 84 h 131"/>
              <a:gd name="T24" fmla="*/ 51 w 109"/>
              <a:gd name="T25" fmla="*/ 87 h 131"/>
              <a:gd name="T26" fmla="*/ 53 w 109"/>
              <a:gd name="T27" fmla="*/ 88 h 131"/>
              <a:gd name="T28" fmla="*/ 49 w 109"/>
              <a:gd name="T29" fmla="*/ 109 h 131"/>
              <a:gd name="T30" fmla="*/ 36 w 109"/>
              <a:gd name="T31" fmla="*/ 77 h 131"/>
              <a:gd name="T32" fmla="*/ 6 w 109"/>
              <a:gd name="T33" fmla="*/ 91 h 131"/>
              <a:gd name="T34" fmla="*/ 0 w 109"/>
              <a:gd name="T35" fmla="*/ 121 h 131"/>
              <a:gd name="T36" fmla="*/ 109 w 109"/>
              <a:gd name="T37" fmla="*/ 121 h 131"/>
              <a:gd name="T38" fmla="*/ 104 w 109"/>
              <a:gd name="T39" fmla="*/ 91 h 131"/>
              <a:gd name="T40" fmla="*/ 73 w 109"/>
              <a:gd name="T41" fmla="*/ 77 h 131"/>
              <a:gd name="T42" fmla="*/ 62 w 109"/>
              <a:gd name="T43" fmla="*/ 108 h 131"/>
              <a:gd name="T44" fmla="*/ 59 w 109"/>
              <a:gd name="T45" fmla="*/ 88 h 131"/>
              <a:gd name="T46" fmla="*/ 61 w 109"/>
              <a:gd name="T47" fmla="*/ 87 h 131"/>
              <a:gd name="T48" fmla="*/ 59 w 109"/>
              <a:gd name="T49" fmla="*/ 84 h 131"/>
              <a:gd name="T50" fmla="*/ 53 w 109"/>
              <a:gd name="T51" fmla="*/ 84 h 131"/>
              <a:gd name="T52" fmla="*/ 81 w 109"/>
              <a:gd name="T53" fmla="*/ 32 h 131"/>
              <a:gd name="T54" fmla="*/ 81 w 109"/>
              <a:gd name="T55" fmla="*/ 32 h 131"/>
              <a:gd name="T56" fmla="*/ 81 w 109"/>
              <a:gd name="T57" fmla="*/ 34 h 131"/>
              <a:gd name="T58" fmla="*/ 81 w 109"/>
              <a:gd name="T59" fmla="*/ 34 h 131"/>
              <a:gd name="T60" fmla="*/ 81 w 109"/>
              <a:gd name="T61" fmla="*/ 36 h 131"/>
              <a:gd name="T62" fmla="*/ 81 w 109"/>
              <a:gd name="T63" fmla="*/ 37 h 131"/>
              <a:gd name="T64" fmla="*/ 82 w 109"/>
              <a:gd name="T65" fmla="*/ 37 h 131"/>
              <a:gd name="T66" fmla="*/ 82 w 109"/>
              <a:gd name="T67" fmla="*/ 37 h 131"/>
              <a:gd name="T68" fmla="*/ 84 w 109"/>
              <a:gd name="T69" fmla="*/ 43 h 131"/>
              <a:gd name="T70" fmla="*/ 83 w 109"/>
              <a:gd name="T71" fmla="*/ 52 h 131"/>
              <a:gd name="T72" fmla="*/ 78 w 109"/>
              <a:gd name="T73" fmla="*/ 56 h 131"/>
              <a:gd name="T74" fmla="*/ 58 w 109"/>
              <a:gd name="T75" fmla="*/ 77 h 131"/>
              <a:gd name="T76" fmla="*/ 56 w 109"/>
              <a:gd name="T77" fmla="*/ 77 h 131"/>
              <a:gd name="T78" fmla="*/ 54 w 109"/>
              <a:gd name="T79" fmla="*/ 77 h 131"/>
              <a:gd name="T80" fmla="*/ 54 w 109"/>
              <a:gd name="T81" fmla="*/ 77 h 131"/>
              <a:gd name="T82" fmla="*/ 33 w 109"/>
              <a:gd name="T83" fmla="*/ 56 h 131"/>
              <a:gd name="T84" fmla="*/ 28 w 109"/>
              <a:gd name="T85" fmla="*/ 52 h 131"/>
              <a:gd name="T86" fmla="*/ 26 w 109"/>
              <a:gd name="T87" fmla="*/ 44 h 131"/>
              <a:gd name="T88" fmla="*/ 28 w 109"/>
              <a:gd name="T89" fmla="*/ 38 h 131"/>
              <a:gd name="T90" fmla="*/ 29 w 109"/>
              <a:gd name="T91" fmla="*/ 37 h 131"/>
              <a:gd name="T92" fmla="*/ 29 w 109"/>
              <a:gd name="T93" fmla="*/ 32 h 131"/>
              <a:gd name="T94" fmla="*/ 29 w 109"/>
              <a:gd name="T95" fmla="*/ 32 h 131"/>
              <a:gd name="T96" fmla="*/ 29 w 109"/>
              <a:gd name="T97" fmla="*/ 32 h 131"/>
              <a:gd name="T98" fmla="*/ 33 w 109"/>
              <a:gd name="T99" fmla="*/ 15 h 131"/>
              <a:gd name="T100" fmla="*/ 79 w 109"/>
              <a:gd name="T101" fmla="*/ 16 h 131"/>
              <a:gd name="T102" fmla="*/ 81 w 109"/>
              <a:gd name="T103" fmla="*/ 32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09" h="131">
                <a:moveTo>
                  <a:pt x="38" y="46"/>
                </a:moveTo>
                <a:cubicBezTo>
                  <a:pt x="40" y="58"/>
                  <a:pt x="44" y="68"/>
                  <a:pt x="55" y="69"/>
                </a:cubicBezTo>
                <a:cubicBezTo>
                  <a:pt x="55" y="69"/>
                  <a:pt x="55" y="69"/>
                  <a:pt x="55" y="69"/>
                </a:cubicBezTo>
                <a:cubicBezTo>
                  <a:pt x="55" y="69"/>
                  <a:pt x="55" y="69"/>
                  <a:pt x="56" y="69"/>
                </a:cubicBezTo>
                <a:cubicBezTo>
                  <a:pt x="56" y="69"/>
                  <a:pt x="57" y="69"/>
                  <a:pt x="57" y="69"/>
                </a:cubicBezTo>
                <a:cubicBezTo>
                  <a:pt x="67" y="68"/>
                  <a:pt x="71" y="57"/>
                  <a:pt x="72" y="46"/>
                </a:cubicBezTo>
                <a:cubicBezTo>
                  <a:pt x="72" y="46"/>
                  <a:pt x="72" y="46"/>
                  <a:pt x="72" y="46"/>
                </a:cubicBezTo>
                <a:cubicBezTo>
                  <a:pt x="72" y="42"/>
                  <a:pt x="72" y="37"/>
                  <a:pt x="71" y="33"/>
                </a:cubicBezTo>
                <a:cubicBezTo>
                  <a:pt x="68" y="34"/>
                  <a:pt x="56" y="39"/>
                  <a:pt x="40" y="32"/>
                </a:cubicBezTo>
                <a:cubicBezTo>
                  <a:pt x="37" y="38"/>
                  <a:pt x="38" y="41"/>
                  <a:pt x="38" y="46"/>
                </a:cubicBezTo>
                <a:cubicBezTo>
                  <a:pt x="38" y="46"/>
                  <a:pt x="38" y="46"/>
                  <a:pt x="38" y="46"/>
                </a:cubicBezTo>
                <a:close/>
                <a:moveTo>
                  <a:pt x="53" y="84"/>
                </a:moveTo>
                <a:cubicBezTo>
                  <a:pt x="51" y="87"/>
                  <a:pt x="51" y="87"/>
                  <a:pt x="51" y="87"/>
                </a:cubicBezTo>
                <a:cubicBezTo>
                  <a:pt x="53" y="88"/>
                  <a:pt x="53" y="88"/>
                  <a:pt x="53" y="88"/>
                </a:cubicBezTo>
                <a:cubicBezTo>
                  <a:pt x="49" y="109"/>
                  <a:pt x="49" y="109"/>
                  <a:pt x="49" y="109"/>
                </a:cubicBezTo>
                <a:cubicBezTo>
                  <a:pt x="43" y="101"/>
                  <a:pt x="37" y="88"/>
                  <a:pt x="36" y="77"/>
                </a:cubicBezTo>
                <a:cubicBezTo>
                  <a:pt x="25" y="81"/>
                  <a:pt x="15" y="85"/>
                  <a:pt x="6" y="91"/>
                </a:cubicBezTo>
                <a:cubicBezTo>
                  <a:pt x="1" y="101"/>
                  <a:pt x="1" y="112"/>
                  <a:pt x="0" y="121"/>
                </a:cubicBezTo>
                <a:cubicBezTo>
                  <a:pt x="38" y="130"/>
                  <a:pt x="74" y="131"/>
                  <a:pt x="109" y="121"/>
                </a:cubicBezTo>
                <a:cubicBezTo>
                  <a:pt x="109" y="112"/>
                  <a:pt x="109" y="101"/>
                  <a:pt x="104" y="91"/>
                </a:cubicBezTo>
                <a:cubicBezTo>
                  <a:pt x="95" y="85"/>
                  <a:pt x="85" y="80"/>
                  <a:pt x="73" y="77"/>
                </a:cubicBezTo>
                <a:cubicBezTo>
                  <a:pt x="72" y="88"/>
                  <a:pt x="69" y="99"/>
                  <a:pt x="62" y="108"/>
                </a:cubicBezTo>
                <a:cubicBezTo>
                  <a:pt x="59" y="88"/>
                  <a:pt x="59" y="88"/>
                  <a:pt x="59" y="88"/>
                </a:cubicBezTo>
                <a:cubicBezTo>
                  <a:pt x="61" y="87"/>
                  <a:pt x="61" y="87"/>
                  <a:pt x="61" y="87"/>
                </a:cubicBezTo>
                <a:cubicBezTo>
                  <a:pt x="59" y="84"/>
                  <a:pt x="59" y="84"/>
                  <a:pt x="59" y="84"/>
                </a:cubicBezTo>
                <a:cubicBezTo>
                  <a:pt x="53" y="84"/>
                  <a:pt x="53" y="84"/>
                  <a:pt x="53" y="84"/>
                </a:cubicBezTo>
                <a:close/>
                <a:moveTo>
                  <a:pt x="81" y="32"/>
                </a:moveTo>
                <a:cubicBezTo>
                  <a:pt x="81" y="32"/>
                  <a:pt x="81" y="32"/>
                  <a:pt x="81" y="32"/>
                </a:cubicBezTo>
                <a:cubicBezTo>
                  <a:pt x="81" y="34"/>
                  <a:pt x="81" y="34"/>
                  <a:pt x="81" y="34"/>
                </a:cubicBezTo>
                <a:cubicBezTo>
                  <a:pt x="81" y="34"/>
                  <a:pt x="81" y="34"/>
                  <a:pt x="81" y="34"/>
                </a:cubicBezTo>
                <a:cubicBezTo>
                  <a:pt x="81" y="34"/>
                  <a:pt x="81" y="35"/>
                  <a:pt x="81" y="36"/>
                </a:cubicBezTo>
                <a:cubicBezTo>
                  <a:pt x="81" y="37"/>
                  <a:pt x="81" y="37"/>
                  <a:pt x="81" y="37"/>
                </a:cubicBezTo>
                <a:cubicBezTo>
                  <a:pt x="81" y="37"/>
                  <a:pt x="82" y="37"/>
                  <a:pt x="82" y="37"/>
                </a:cubicBezTo>
                <a:cubicBezTo>
                  <a:pt x="82" y="37"/>
                  <a:pt x="82" y="37"/>
                  <a:pt x="82" y="37"/>
                </a:cubicBezTo>
                <a:cubicBezTo>
                  <a:pt x="84" y="38"/>
                  <a:pt x="84" y="41"/>
                  <a:pt x="84" y="43"/>
                </a:cubicBezTo>
                <a:cubicBezTo>
                  <a:pt x="84" y="47"/>
                  <a:pt x="83" y="51"/>
                  <a:pt x="83" y="52"/>
                </a:cubicBezTo>
                <a:cubicBezTo>
                  <a:pt x="82" y="54"/>
                  <a:pt x="79" y="55"/>
                  <a:pt x="78" y="56"/>
                </a:cubicBezTo>
                <a:cubicBezTo>
                  <a:pt x="75" y="66"/>
                  <a:pt x="70" y="75"/>
                  <a:pt x="58" y="77"/>
                </a:cubicBezTo>
                <a:cubicBezTo>
                  <a:pt x="57" y="77"/>
                  <a:pt x="57" y="77"/>
                  <a:pt x="56" y="77"/>
                </a:cubicBezTo>
                <a:cubicBezTo>
                  <a:pt x="55" y="77"/>
                  <a:pt x="54" y="77"/>
                  <a:pt x="54" y="77"/>
                </a:cubicBezTo>
                <a:cubicBezTo>
                  <a:pt x="54" y="77"/>
                  <a:pt x="54" y="77"/>
                  <a:pt x="54" y="77"/>
                </a:cubicBezTo>
                <a:cubicBezTo>
                  <a:pt x="42" y="75"/>
                  <a:pt x="36" y="67"/>
                  <a:pt x="33" y="56"/>
                </a:cubicBezTo>
                <a:cubicBezTo>
                  <a:pt x="32" y="56"/>
                  <a:pt x="29" y="54"/>
                  <a:pt x="28" y="52"/>
                </a:cubicBezTo>
                <a:cubicBezTo>
                  <a:pt x="27" y="51"/>
                  <a:pt x="26" y="47"/>
                  <a:pt x="26" y="44"/>
                </a:cubicBezTo>
                <a:cubicBezTo>
                  <a:pt x="26" y="41"/>
                  <a:pt x="27" y="39"/>
                  <a:pt x="28" y="38"/>
                </a:cubicBezTo>
                <a:cubicBezTo>
                  <a:pt x="28" y="38"/>
                  <a:pt x="29" y="37"/>
                  <a:pt x="29" y="37"/>
                </a:cubicBezTo>
                <a:cubicBezTo>
                  <a:pt x="29" y="36"/>
                  <a:pt x="29" y="34"/>
                  <a:pt x="29" y="32"/>
                </a:cubicBezTo>
                <a:cubicBezTo>
                  <a:pt x="29" y="32"/>
                  <a:pt x="29" y="32"/>
                  <a:pt x="29" y="32"/>
                </a:cubicBezTo>
                <a:cubicBezTo>
                  <a:pt x="29" y="32"/>
                  <a:pt x="29" y="32"/>
                  <a:pt x="29" y="32"/>
                </a:cubicBezTo>
                <a:cubicBezTo>
                  <a:pt x="29" y="24"/>
                  <a:pt x="30" y="19"/>
                  <a:pt x="33" y="15"/>
                </a:cubicBezTo>
                <a:cubicBezTo>
                  <a:pt x="44" y="0"/>
                  <a:pt x="74" y="5"/>
                  <a:pt x="79" y="16"/>
                </a:cubicBezTo>
                <a:cubicBezTo>
                  <a:pt x="81" y="20"/>
                  <a:pt x="82" y="26"/>
                  <a:pt x="81" y="32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00" y="103764"/>
            <a:ext cx="2782417" cy="556484"/>
          </a:xfrm>
          <a:prstGeom prst="rect">
            <a:avLst/>
          </a:prstGeom>
        </p:spPr>
      </p:pic>
      <p:sp>
        <p:nvSpPr>
          <p:cNvPr id="3" name="Freeform 100">
            <a:extLst>
              <a:ext uri="{FF2B5EF4-FFF2-40B4-BE49-F238E27FC236}">
                <a16:creationId xmlns:a16="http://schemas.microsoft.com/office/drawing/2014/main" id="{01DB27E4-3EC9-4A31-A663-C6AD337EDA56}"/>
              </a:ext>
            </a:extLst>
          </p:cNvPr>
          <p:cNvSpPr/>
          <p:nvPr/>
        </p:nvSpPr>
        <p:spPr bwMode="auto">
          <a:xfrm>
            <a:off x="783109" y="5696868"/>
            <a:ext cx="647700" cy="665163"/>
          </a:xfrm>
          <a:custGeom>
            <a:avLst/>
            <a:gdLst>
              <a:gd name="T0" fmla="*/ 2147483647 w 91"/>
              <a:gd name="T1" fmla="*/ 2147483647 h 88"/>
              <a:gd name="T2" fmla="*/ 2147483647 w 91"/>
              <a:gd name="T3" fmla="*/ 2147483647 h 88"/>
              <a:gd name="T4" fmla="*/ 2147483647 w 91"/>
              <a:gd name="T5" fmla="*/ 2147483647 h 88"/>
              <a:gd name="T6" fmla="*/ 2147483647 w 91"/>
              <a:gd name="T7" fmla="*/ 2147483647 h 88"/>
              <a:gd name="T8" fmla="*/ 2147483647 w 91"/>
              <a:gd name="T9" fmla="*/ 2147483647 h 88"/>
              <a:gd name="T10" fmla="*/ 2147483647 w 91"/>
              <a:gd name="T11" fmla="*/ 0 h 88"/>
              <a:gd name="T12" fmla="*/ 2147483647 w 91"/>
              <a:gd name="T13" fmla="*/ 2147483647 h 88"/>
              <a:gd name="T14" fmla="*/ 2147483647 w 91"/>
              <a:gd name="T15" fmla="*/ 2147483647 h 88"/>
              <a:gd name="T16" fmla="*/ 2147483647 w 91"/>
              <a:gd name="T17" fmla="*/ 2147483647 h 88"/>
              <a:gd name="T18" fmla="*/ 2147483647 w 91"/>
              <a:gd name="T19" fmla="*/ 2147483647 h 88"/>
              <a:gd name="T20" fmla="*/ 2147483647 w 91"/>
              <a:gd name="T21" fmla="*/ 2147483647 h 88"/>
              <a:gd name="T22" fmla="*/ 2147483647 w 91"/>
              <a:gd name="T23" fmla="*/ 2147483647 h 88"/>
              <a:gd name="T24" fmla="*/ 2147483647 w 91"/>
              <a:gd name="T25" fmla="*/ 2147483647 h 88"/>
              <a:gd name="T26" fmla="*/ 2147483647 w 91"/>
              <a:gd name="T27" fmla="*/ 2147483647 h 88"/>
              <a:gd name="T28" fmla="*/ 2147483647 w 91"/>
              <a:gd name="T29" fmla="*/ 2147483647 h 88"/>
              <a:gd name="T30" fmla="*/ 2147483647 w 91"/>
              <a:gd name="T31" fmla="*/ 2147483647 h 88"/>
              <a:gd name="T32" fmla="*/ 2147483647 w 91"/>
              <a:gd name="T33" fmla="*/ 2147483647 h 88"/>
              <a:gd name="T34" fmla="*/ 2147483647 w 91"/>
              <a:gd name="T35" fmla="*/ 2147483647 h 88"/>
              <a:gd name="T36" fmla="*/ 2147483647 w 91"/>
              <a:gd name="T37" fmla="*/ 2147483647 h 88"/>
              <a:gd name="T38" fmla="*/ 2147483647 w 91"/>
              <a:gd name="T39" fmla="*/ 2147483647 h 88"/>
              <a:gd name="T40" fmla="*/ 2147483647 w 91"/>
              <a:gd name="T41" fmla="*/ 2147483647 h 88"/>
              <a:gd name="T42" fmla="*/ 2147483647 w 91"/>
              <a:gd name="T43" fmla="*/ 2147483647 h 88"/>
              <a:gd name="T44" fmla="*/ 2147483647 w 91"/>
              <a:gd name="T45" fmla="*/ 2147483647 h 88"/>
              <a:gd name="T46" fmla="*/ 2147483647 w 91"/>
              <a:gd name="T47" fmla="*/ 2147483647 h 88"/>
              <a:gd name="T48" fmla="*/ 2147483647 w 91"/>
              <a:gd name="T49" fmla="*/ 2147483647 h 88"/>
              <a:gd name="T50" fmla="*/ 2147483647 w 91"/>
              <a:gd name="T51" fmla="*/ 2147483647 h 88"/>
              <a:gd name="T52" fmla="*/ 2147483647 w 91"/>
              <a:gd name="T53" fmla="*/ 2147483647 h 88"/>
              <a:gd name="T54" fmla="*/ 2147483647 w 91"/>
              <a:gd name="T55" fmla="*/ 2147483647 h 88"/>
              <a:gd name="T56" fmla="*/ 2147483647 w 91"/>
              <a:gd name="T57" fmla="*/ 2147483647 h 88"/>
              <a:gd name="T58" fmla="*/ 2147483647 w 91"/>
              <a:gd name="T59" fmla="*/ 2147483647 h 88"/>
              <a:gd name="T60" fmla="*/ 2147483647 w 91"/>
              <a:gd name="T61" fmla="*/ 2147483647 h 88"/>
              <a:gd name="T62" fmla="*/ 2147483647 w 91"/>
              <a:gd name="T63" fmla="*/ 2147483647 h 88"/>
              <a:gd name="T64" fmla="*/ 2147483647 w 91"/>
              <a:gd name="T65" fmla="*/ 2147483647 h 88"/>
              <a:gd name="T66" fmla="*/ 2147483647 w 91"/>
              <a:gd name="T67" fmla="*/ 2147483647 h 88"/>
              <a:gd name="T68" fmla="*/ 2147483647 w 91"/>
              <a:gd name="T69" fmla="*/ 2147483647 h 88"/>
              <a:gd name="T70" fmla="*/ 2147483647 w 91"/>
              <a:gd name="T71" fmla="*/ 2147483647 h 88"/>
              <a:gd name="T72" fmla="*/ 2147483647 w 91"/>
              <a:gd name="T73" fmla="*/ 2147483647 h 88"/>
              <a:gd name="T74" fmla="*/ 2147483647 w 91"/>
              <a:gd name="T75" fmla="*/ 2147483647 h 88"/>
              <a:gd name="T76" fmla="*/ 2147483647 w 91"/>
              <a:gd name="T77" fmla="*/ 2147483647 h 88"/>
              <a:gd name="T78" fmla="*/ 2147483647 w 91"/>
              <a:gd name="T79" fmla="*/ 2147483647 h 88"/>
              <a:gd name="T80" fmla="*/ 2147483647 w 91"/>
              <a:gd name="T81" fmla="*/ 2147483647 h 8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91" h="88">
                <a:moveTo>
                  <a:pt x="26" y="25"/>
                </a:moveTo>
                <a:cubicBezTo>
                  <a:pt x="51" y="25"/>
                  <a:pt x="51" y="25"/>
                  <a:pt x="51" y="25"/>
                </a:cubicBezTo>
                <a:cubicBezTo>
                  <a:pt x="52" y="24"/>
                  <a:pt x="54" y="23"/>
                  <a:pt x="53" y="21"/>
                </a:cubicBezTo>
                <a:cubicBezTo>
                  <a:pt x="52" y="19"/>
                  <a:pt x="50" y="17"/>
                  <a:pt x="49" y="15"/>
                </a:cubicBezTo>
                <a:cubicBezTo>
                  <a:pt x="46" y="12"/>
                  <a:pt x="47" y="6"/>
                  <a:pt x="50" y="3"/>
                </a:cubicBezTo>
                <a:cubicBezTo>
                  <a:pt x="53" y="0"/>
                  <a:pt x="58" y="0"/>
                  <a:pt x="58" y="0"/>
                </a:cubicBezTo>
                <a:cubicBezTo>
                  <a:pt x="58" y="0"/>
                  <a:pt x="64" y="0"/>
                  <a:pt x="67" y="3"/>
                </a:cubicBezTo>
                <a:cubicBezTo>
                  <a:pt x="70" y="6"/>
                  <a:pt x="70" y="12"/>
                  <a:pt x="68" y="15"/>
                </a:cubicBezTo>
                <a:cubicBezTo>
                  <a:pt x="67" y="17"/>
                  <a:pt x="65" y="19"/>
                  <a:pt x="64" y="21"/>
                </a:cubicBezTo>
                <a:cubicBezTo>
                  <a:pt x="63" y="23"/>
                  <a:pt x="64" y="24"/>
                  <a:pt x="65" y="25"/>
                </a:cubicBezTo>
                <a:cubicBezTo>
                  <a:pt x="91" y="25"/>
                  <a:pt x="91" y="25"/>
                  <a:pt x="91" y="25"/>
                </a:cubicBezTo>
                <a:cubicBezTo>
                  <a:pt x="91" y="49"/>
                  <a:pt x="91" y="49"/>
                  <a:pt x="91" y="49"/>
                </a:cubicBezTo>
                <a:cubicBezTo>
                  <a:pt x="90" y="50"/>
                  <a:pt x="89" y="51"/>
                  <a:pt x="87" y="51"/>
                </a:cubicBezTo>
                <a:cubicBezTo>
                  <a:pt x="85" y="50"/>
                  <a:pt x="83" y="48"/>
                  <a:pt x="81" y="47"/>
                </a:cubicBezTo>
                <a:cubicBezTo>
                  <a:pt x="78" y="44"/>
                  <a:pt x="73" y="45"/>
                  <a:pt x="70" y="48"/>
                </a:cubicBezTo>
                <a:cubicBezTo>
                  <a:pt x="67" y="51"/>
                  <a:pt x="67" y="56"/>
                  <a:pt x="67" y="56"/>
                </a:cubicBezTo>
                <a:cubicBezTo>
                  <a:pt x="67" y="56"/>
                  <a:pt x="67" y="61"/>
                  <a:pt x="70" y="64"/>
                </a:cubicBezTo>
                <a:cubicBezTo>
                  <a:pt x="73" y="67"/>
                  <a:pt x="78" y="67"/>
                  <a:pt x="81" y="65"/>
                </a:cubicBezTo>
                <a:cubicBezTo>
                  <a:pt x="83" y="64"/>
                  <a:pt x="85" y="62"/>
                  <a:pt x="87" y="61"/>
                </a:cubicBezTo>
                <a:cubicBezTo>
                  <a:pt x="89" y="60"/>
                  <a:pt x="90" y="61"/>
                  <a:pt x="91" y="62"/>
                </a:cubicBezTo>
                <a:cubicBezTo>
                  <a:pt x="91" y="88"/>
                  <a:pt x="91" y="88"/>
                  <a:pt x="91" y="88"/>
                </a:cubicBezTo>
                <a:cubicBezTo>
                  <a:pt x="64" y="88"/>
                  <a:pt x="64" y="88"/>
                  <a:pt x="64" y="88"/>
                </a:cubicBezTo>
                <a:cubicBezTo>
                  <a:pt x="63" y="88"/>
                  <a:pt x="62" y="86"/>
                  <a:pt x="63" y="85"/>
                </a:cubicBezTo>
                <a:cubicBezTo>
                  <a:pt x="63" y="83"/>
                  <a:pt x="65" y="81"/>
                  <a:pt x="67" y="79"/>
                </a:cubicBezTo>
                <a:cubicBezTo>
                  <a:pt x="69" y="76"/>
                  <a:pt x="68" y="71"/>
                  <a:pt x="66" y="68"/>
                </a:cubicBezTo>
                <a:cubicBezTo>
                  <a:pt x="63" y="65"/>
                  <a:pt x="58" y="66"/>
                  <a:pt x="58" y="66"/>
                </a:cubicBezTo>
                <a:cubicBezTo>
                  <a:pt x="58" y="66"/>
                  <a:pt x="53" y="65"/>
                  <a:pt x="50" y="68"/>
                </a:cubicBezTo>
                <a:cubicBezTo>
                  <a:pt x="47" y="71"/>
                  <a:pt x="46" y="76"/>
                  <a:pt x="49" y="79"/>
                </a:cubicBezTo>
                <a:cubicBezTo>
                  <a:pt x="50" y="81"/>
                  <a:pt x="52" y="83"/>
                  <a:pt x="53" y="85"/>
                </a:cubicBezTo>
                <a:cubicBezTo>
                  <a:pt x="53" y="86"/>
                  <a:pt x="52" y="88"/>
                  <a:pt x="51" y="88"/>
                </a:cubicBezTo>
                <a:cubicBezTo>
                  <a:pt x="26" y="88"/>
                  <a:pt x="26" y="88"/>
                  <a:pt x="26" y="88"/>
                </a:cubicBezTo>
                <a:cubicBezTo>
                  <a:pt x="26" y="64"/>
                  <a:pt x="26" y="64"/>
                  <a:pt x="26" y="64"/>
                </a:cubicBezTo>
                <a:cubicBezTo>
                  <a:pt x="26" y="63"/>
                  <a:pt x="24" y="61"/>
                  <a:pt x="22" y="62"/>
                </a:cubicBezTo>
                <a:cubicBezTo>
                  <a:pt x="20" y="63"/>
                  <a:pt x="18" y="65"/>
                  <a:pt x="16" y="67"/>
                </a:cubicBezTo>
                <a:cubicBezTo>
                  <a:pt x="12" y="69"/>
                  <a:pt x="7" y="69"/>
                  <a:pt x="4" y="65"/>
                </a:cubicBezTo>
                <a:cubicBezTo>
                  <a:pt x="0" y="62"/>
                  <a:pt x="1" y="57"/>
                  <a:pt x="1" y="57"/>
                </a:cubicBezTo>
                <a:cubicBezTo>
                  <a:pt x="1" y="57"/>
                  <a:pt x="0" y="51"/>
                  <a:pt x="4" y="48"/>
                </a:cubicBezTo>
                <a:cubicBezTo>
                  <a:pt x="7" y="45"/>
                  <a:pt x="12" y="44"/>
                  <a:pt x="16" y="47"/>
                </a:cubicBezTo>
                <a:cubicBezTo>
                  <a:pt x="18" y="48"/>
                  <a:pt x="20" y="50"/>
                  <a:pt x="22" y="51"/>
                </a:cubicBezTo>
                <a:cubicBezTo>
                  <a:pt x="24" y="52"/>
                  <a:pt x="26" y="51"/>
                  <a:pt x="26" y="49"/>
                </a:cubicBezTo>
                <a:lnTo>
                  <a:pt x="26" y="25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文本框 10">
            <a:extLst>
              <a:ext uri="{FF2B5EF4-FFF2-40B4-BE49-F238E27FC236}">
                <a16:creationId xmlns:a16="http://schemas.microsoft.com/office/drawing/2014/main" id="{F7BDD4DD-F434-4581-9C86-3223394280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3984" y="5776695"/>
            <a:ext cx="90601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l" eaLnBrk="1" hangingPunct="1"/>
            <a:r>
              <a:rPr lang="zh-CN" altLang="en-US" sz="28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指针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3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DFF185-AA42-452F-8350-8878A90CC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指针类型变量的声明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494E37-0A03-419F-AF15-2BA0ACB20E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指向复杂数据类型的指针（后续章节陆续介绍）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dirty="0"/>
              <a:t>char (*</a:t>
            </a:r>
            <a:r>
              <a:rPr lang="en-US" altLang="zh-CN" dirty="0" err="1"/>
              <a:t>ptr</a:t>
            </a:r>
            <a:r>
              <a:rPr lang="en-US" altLang="zh-CN" dirty="0"/>
              <a:t>)[5];  </a:t>
            </a:r>
            <a:r>
              <a:rPr lang="en-US" altLang="zh-CN" dirty="0">
                <a:solidFill>
                  <a:srgbClr val="00B050"/>
                </a:solidFill>
              </a:rPr>
              <a:t>//</a:t>
            </a:r>
            <a:r>
              <a:rPr lang="en-US" altLang="zh-CN" dirty="0" err="1">
                <a:solidFill>
                  <a:srgbClr val="00B050"/>
                </a:solidFill>
              </a:rPr>
              <a:t>ptr</a:t>
            </a:r>
            <a:r>
              <a:rPr lang="zh-CN" altLang="en-US" dirty="0">
                <a:solidFill>
                  <a:srgbClr val="00B050"/>
                </a:solidFill>
              </a:rPr>
              <a:t>是指向</a:t>
            </a:r>
            <a:r>
              <a:rPr lang="zh-CN" altLang="en-US" dirty="0">
                <a:solidFill>
                  <a:srgbClr val="00B0F0"/>
                </a:solidFill>
              </a:rPr>
              <a:t>由</a:t>
            </a:r>
            <a:r>
              <a:rPr lang="en-US" altLang="zh-CN" dirty="0">
                <a:solidFill>
                  <a:srgbClr val="00B0F0"/>
                </a:solidFill>
              </a:rPr>
              <a:t>5</a:t>
            </a:r>
            <a:r>
              <a:rPr lang="zh-CN" altLang="en-US" dirty="0">
                <a:solidFill>
                  <a:srgbClr val="00B0F0"/>
                </a:solidFill>
              </a:rPr>
              <a:t>个字符元素构成的数组</a:t>
            </a:r>
            <a:r>
              <a:rPr lang="zh-CN" altLang="en-US" dirty="0">
                <a:solidFill>
                  <a:srgbClr val="00B050"/>
                </a:solidFill>
              </a:rPr>
              <a:t>的指针变量</a:t>
            </a:r>
            <a:endParaRPr lang="en-US" altLang="zh-CN" dirty="0">
              <a:solidFill>
                <a:srgbClr val="00B050"/>
              </a:solidFill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dirty="0"/>
              <a:t>int **</a:t>
            </a:r>
            <a:r>
              <a:rPr lang="en-US" altLang="zh-CN" dirty="0" err="1"/>
              <a:t>ip</a:t>
            </a:r>
            <a:r>
              <a:rPr lang="en-US" altLang="zh-CN" dirty="0"/>
              <a:t>;  </a:t>
            </a:r>
            <a:r>
              <a:rPr lang="en-US" altLang="zh-CN" dirty="0">
                <a:solidFill>
                  <a:srgbClr val="00B050"/>
                </a:solidFill>
              </a:rPr>
              <a:t>//</a:t>
            </a:r>
            <a:r>
              <a:rPr lang="en-US" altLang="zh-CN" dirty="0" err="1">
                <a:solidFill>
                  <a:srgbClr val="00B050"/>
                </a:solidFill>
              </a:rPr>
              <a:t>ip</a:t>
            </a:r>
            <a:r>
              <a:rPr lang="zh-CN" altLang="en-US" dirty="0">
                <a:solidFill>
                  <a:srgbClr val="00B050"/>
                </a:solidFill>
              </a:rPr>
              <a:t>是一个“</a:t>
            </a:r>
            <a:r>
              <a:rPr lang="zh-CN" altLang="en-US" dirty="0">
                <a:solidFill>
                  <a:srgbClr val="00B0F0"/>
                </a:solidFill>
              </a:rPr>
              <a:t>指向整型量的指针变量</a:t>
            </a:r>
            <a:r>
              <a:rPr lang="zh-CN" altLang="en-US" dirty="0">
                <a:solidFill>
                  <a:srgbClr val="00B050"/>
                </a:solidFill>
              </a:rPr>
              <a:t>”的指针变量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dirty="0"/>
              <a:t>int *</a:t>
            </a:r>
            <a:r>
              <a:rPr lang="en-US" altLang="zh-CN" dirty="0" err="1"/>
              <a:t>fip</a:t>
            </a:r>
            <a:r>
              <a:rPr lang="en-US" altLang="zh-CN" dirty="0"/>
              <a:t>();  </a:t>
            </a:r>
            <a:r>
              <a:rPr lang="en-US" altLang="zh-CN" dirty="0">
                <a:solidFill>
                  <a:srgbClr val="00B050"/>
                </a:solidFill>
              </a:rPr>
              <a:t>//</a:t>
            </a:r>
            <a:r>
              <a:rPr lang="en-US" altLang="zh-CN" dirty="0" err="1">
                <a:solidFill>
                  <a:srgbClr val="00B050"/>
                </a:solidFill>
              </a:rPr>
              <a:t>fip</a:t>
            </a:r>
            <a:r>
              <a:rPr lang="zh-CN" altLang="en-US" dirty="0">
                <a:solidFill>
                  <a:srgbClr val="00B050"/>
                </a:solidFill>
              </a:rPr>
              <a:t>是返回整型指针的</a:t>
            </a:r>
            <a:r>
              <a:rPr lang="zh-CN" altLang="en-US" dirty="0">
                <a:solidFill>
                  <a:srgbClr val="FF0000"/>
                </a:solidFill>
              </a:rPr>
              <a:t>函数</a:t>
            </a:r>
            <a:r>
              <a:rPr lang="zh-CN" altLang="en-US" dirty="0"/>
              <a:t>（函数声明）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dirty="0"/>
              <a:t>int (*</a:t>
            </a:r>
            <a:r>
              <a:rPr lang="en-US" altLang="zh-CN" dirty="0" err="1"/>
              <a:t>pti</a:t>
            </a:r>
            <a:r>
              <a:rPr lang="en-US" altLang="zh-CN" dirty="0"/>
              <a:t>)();  </a:t>
            </a:r>
            <a:r>
              <a:rPr lang="en-US" altLang="zh-CN" dirty="0">
                <a:solidFill>
                  <a:srgbClr val="00B050"/>
                </a:solidFill>
              </a:rPr>
              <a:t>//</a:t>
            </a:r>
            <a:r>
              <a:rPr lang="en-US" altLang="zh-CN" dirty="0" err="1">
                <a:solidFill>
                  <a:srgbClr val="00B050"/>
                </a:solidFill>
              </a:rPr>
              <a:t>pti</a:t>
            </a:r>
            <a:r>
              <a:rPr lang="zh-CN" altLang="en-US" dirty="0">
                <a:solidFill>
                  <a:srgbClr val="00B050"/>
                </a:solidFill>
              </a:rPr>
              <a:t>是指向一个</a:t>
            </a:r>
            <a:r>
              <a:rPr lang="zh-CN" altLang="en-US" dirty="0">
                <a:solidFill>
                  <a:srgbClr val="00B0F0"/>
                </a:solidFill>
              </a:rPr>
              <a:t>返回整数的函数</a:t>
            </a:r>
            <a:r>
              <a:rPr lang="zh-CN" altLang="en-US" dirty="0">
                <a:solidFill>
                  <a:srgbClr val="00B050"/>
                </a:solidFill>
              </a:rPr>
              <a:t>的指针变量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dirty="0"/>
              <a:t>int *(*</a:t>
            </a:r>
            <a:r>
              <a:rPr lang="en-US" altLang="zh-CN" dirty="0" err="1"/>
              <a:t>pfpi</a:t>
            </a:r>
            <a:r>
              <a:rPr lang="en-US" altLang="zh-CN" dirty="0"/>
              <a:t>)(); </a:t>
            </a:r>
            <a:r>
              <a:rPr lang="en-US" altLang="zh-CN" dirty="0">
                <a:solidFill>
                  <a:srgbClr val="00B050"/>
                </a:solidFill>
              </a:rPr>
              <a:t>//</a:t>
            </a:r>
            <a:r>
              <a:rPr lang="en-US" altLang="zh-CN" dirty="0" err="1">
                <a:solidFill>
                  <a:srgbClr val="00B050"/>
                </a:solidFill>
              </a:rPr>
              <a:t>pfpi</a:t>
            </a:r>
            <a:r>
              <a:rPr lang="zh-CN" altLang="en-US" dirty="0">
                <a:solidFill>
                  <a:srgbClr val="00B050"/>
                </a:solidFill>
              </a:rPr>
              <a:t>是一个指向</a:t>
            </a:r>
            <a:r>
              <a:rPr lang="zh-CN" altLang="en-US" dirty="0">
                <a:solidFill>
                  <a:srgbClr val="00B0F0"/>
                </a:solidFill>
              </a:rPr>
              <a:t>函数</a:t>
            </a:r>
            <a:r>
              <a:rPr lang="zh-CN" altLang="en-US" dirty="0">
                <a:solidFill>
                  <a:srgbClr val="00B050"/>
                </a:solidFill>
              </a:rPr>
              <a:t>的指针变量</a:t>
            </a:r>
            <a:r>
              <a:rPr lang="zh-CN" altLang="en-US" dirty="0">
                <a:solidFill>
                  <a:srgbClr val="00B0F0"/>
                </a:solidFill>
              </a:rPr>
              <a:t>，该函数返回指向整数的指针</a:t>
            </a:r>
          </a:p>
          <a:p>
            <a:pPr lvl="2"/>
            <a:r>
              <a:rPr lang="zh-CN" altLang="en-US" sz="2000" dirty="0"/>
              <a:t>如何区分</a:t>
            </a:r>
            <a:r>
              <a:rPr lang="zh-CN" altLang="en-US" sz="2000" dirty="0">
                <a:solidFill>
                  <a:schemeClr val="accent5"/>
                </a:solidFill>
              </a:rPr>
              <a:t>函数和指针</a:t>
            </a:r>
            <a:r>
              <a:rPr lang="zh-CN" altLang="en-US" sz="2000" dirty="0"/>
              <a:t>？看运算符的优先级</a:t>
            </a:r>
            <a:r>
              <a:rPr lang="en-US" altLang="zh-CN" sz="2000" dirty="0"/>
              <a:t>(</a:t>
            </a:r>
            <a:r>
              <a:rPr lang="zh-CN" altLang="en-US" sz="2000" dirty="0"/>
              <a:t>前缀*优先的是指针，</a:t>
            </a:r>
            <a:r>
              <a:rPr lang="en-US" altLang="zh-CN" sz="2000" dirty="0"/>
              <a:t>int *</a:t>
            </a:r>
            <a:r>
              <a:rPr lang="en-US" altLang="zh-CN" sz="2000" dirty="0" err="1"/>
              <a:t>fip</a:t>
            </a:r>
            <a:r>
              <a:rPr lang="en-US" altLang="zh-CN" sz="2000" dirty="0"/>
              <a:t>()</a:t>
            </a:r>
            <a:r>
              <a:rPr lang="zh-CN" altLang="en-US" sz="2000" dirty="0"/>
              <a:t>中</a:t>
            </a:r>
            <a:r>
              <a:rPr lang="en-US" altLang="zh-CN" sz="2000" dirty="0"/>
              <a:t>()</a:t>
            </a:r>
            <a:r>
              <a:rPr lang="zh-CN" altLang="en-US" sz="2000" dirty="0"/>
              <a:t>优先级更高，因此不是指针</a:t>
            </a:r>
            <a:r>
              <a:rPr lang="en-US" altLang="zh-CN" sz="2000" dirty="0"/>
              <a:t>)</a:t>
            </a:r>
          </a:p>
          <a:p>
            <a:pPr lvl="1"/>
            <a:r>
              <a:rPr lang="zh-CN" altLang="en-US" dirty="0"/>
              <a:t>需要注意的是，以上只是定义指针变量，并不对应实际的变量，必须指向实际变量后才有意义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1645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BC59D9-CE14-41D2-9DA9-5C0892651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指针相关运算符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BF3D2B-E997-4DDA-B93E-492A0AE8BD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取地址运算符</a:t>
            </a:r>
            <a:r>
              <a:rPr lang="en-US" altLang="zh-CN" dirty="0">
                <a:solidFill>
                  <a:srgbClr val="FF0000"/>
                </a:solidFill>
              </a:rPr>
              <a:t>&amp;</a:t>
            </a:r>
          </a:p>
          <a:p>
            <a:pPr lvl="1"/>
            <a:r>
              <a:rPr lang="zh-CN" altLang="en-US" dirty="0"/>
              <a:t>其操作对象必须是</a:t>
            </a:r>
            <a:r>
              <a:rPr lang="zh-CN" altLang="en-US" dirty="0">
                <a:solidFill>
                  <a:srgbClr val="00B050"/>
                </a:solidFill>
              </a:rPr>
              <a:t>左值</a:t>
            </a:r>
            <a:r>
              <a:rPr lang="zh-CN" altLang="en-US" dirty="0"/>
              <a:t>（在内存中有确切的单元地址），而不能是表达式或常量</a:t>
            </a:r>
          </a:p>
          <a:p>
            <a:pPr lvl="1"/>
            <a:r>
              <a:rPr lang="zh-CN" altLang="en-US" dirty="0"/>
              <a:t>例，</a:t>
            </a:r>
            <a:r>
              <a:rPr lang="en-US" altLang="zh-CN" dirty="0" err="1"/>
              <a:t>scanf</a:t>
            </a:r>
            <a:r>
              <a:rPr lang="en-US" altLang="zh-CN" dirty="0"/>
              <a:t>("%d", &amp;a); </a:t>
            </a:r>
            <a:r>
              <a:rPr lang="zh-CN" altLang="en-US" dirty="0"/>
              <a:t>将键盘输入的串转换成十进制整数，送入变量</a:t>
            </a:r>
            <a:r>
              <a:rPr lang="en-US" altLang="zh-CN" dirty="0"/>
              <a:t>a</a:t>
            </a:r>
            <a:r>
              <a:rPr lang="zh-CN" altLang="en-US" dirty="0"/>
              <a:t>所在的地址单元</a:t>
            </a:r>
          </a:p>
          <a:p>
            <a:endParaRPr lang="en-US" altLang="zh-CN" dirty="0"/>
          </a:p>
          <a:p>
            <a:r>
              <a:rPr lang="zh-CN" altLang="en-US" dirty="0"/>
              <a:t>间接访问运算符</a:t>
            </a:r>
            <a:r>
              <a:rPr lang="zh-CN" altLang="en-US" dirty="0">
                <a:solidFill>
                  <a:srgbClr val="FF0000"/>
                </a:solidFill>
              </a:rPr>
              <a:t>*</a:t>
            </a:r>
          </a:p>
          <a:p>
            <a:pPr lvl="1"/>
            <a:r>
              <a:rPr lang="zh-CN" altLang="en-US" dirty="0"/>
              <a:t>操作对象必须是指针变量或指针表达式，即，对象已指向内存中确切的单元，如</a:t>
            </a:r>
          </a:p>
          <a:p>
            <a:pPr marL="1071563" lvl="1" indent="0">
              <a:buNone/>
              <a:tabLst>
                <a:tab pos="2959100" algn="l"/>
              </a:tabLst>
            </a:pPr>
            <a:r>
              <a:rPr lang="en-US" altLang="zh-CN" dirty="0"/>
              <a:t>int a,*p;	</a:t>
            </a:r>
            <a:r>
              <a:rPr lang="en-US" altLang="zh-CN" dirty="0">
                <a:solidFill>
                  <a:srgbClr val="00B050"/>
                </a:solidFill>
              </a:rPr>
              <a:t>//</a:t>
            </a:r>
            <a:r>
              <a:rPr lang="zh-CN" altLang="en-US" dirty="0">
                <a:solidFill>
                  <a:srgbClr val="00B050"/>
                </a:solidFill>
              </a:rPr>
              <a:t>此处的</a:t>
            </a:r>
            <a:r>
              <a:rPr lang="en-US" altLang="zh-CN" dirty="0">
                <a:solidFill>
                  <a:srgbClr val="00B050"/>
                </a:solidFill>
              </a:rPr>
              <a:t>*</a:t>
            </a:r>
            <a:r>
              <a:rPr lang="zh-CN" altLang="en-US" dirty="0">
                <a:solidFill>
                  <a:srgbClr val="00B050"/>
                </a:solidFill>
              </a:rPr>
              <a:t>是定义符，不是运算符</a:t>
            </a:r>
            <a:endParaRPr lang="en-US" altLang="zh-CN" dirty="0">
              <a:solidFill>
                <a:srgbClr val="00B050"/>
              </a:solidFill>
            </a:endParaRPr>
          </a:p>
          <a:p>
            <a:pPr marL="1071563" lvl="1" indent="0">
              <a:buNone/>
              <a:tabLst>
                <a:tab pos="2959100" algn="l"/>
              </a:tabLst>
            </a:pPr>
            <a:r>
              <a:rPr lang="en-US" altLang="zh-CN" dirty="0"/>
              <a:t>p=&amp;a;	</a:t>
            </a:r>
            <a:r>
              <a:rPr lang="en-US" altLang="zh-CN" dirty="0">
                <a:solidFill>
                  <a:srgbClr val="00B050"/>
                </a:solidFill>
              </a:rPr>
              <a:t>//</a:t>
            </a:r>
            <a:r>
              <a:rPr lang="zh-CN" altLang="en-US" dirty="0">
                <a:solidFill>
                  <a:srgbClr val="00B050"/>
                </a:solidFill>
              </a:rPr>
              <a:t>指针</a:t>
            </a:r>
            <a:r>
              <a:rPr lang="en-US" altLang="zh-CN" dirty="0">
                <a:solidFill>
                  <a:srgbClr val="00B050"/>
                </a:solidFill>
              </a:rPr>
              <a:t>p</a:t>
            </a:r>
            <a:r>
              <a:rPr lang="zh-CN" altLang="en-US" dirty="0">
                <a:solidFill>
                  <a:srgbClr val="00B050"/>
                </a:solidFill>
              </a:rPr>
              <a:t>指向变量</a:t>
            </a:r>
            <a:r>
              <a:rPr lang="en-US" altLang="zh-CN" dirty="0">
                <a:solidFill>
                  <a:srgbClr val="00B050"/>
                </a:solidFill>
              </a:rPr>
              <a:t>a</a:t>
            </a:r>
          </a:p>
          <a:p>
            <a:pPr lvl="1">
              <a:buNone/>
            </a:pPr>
            <a:r>
              <a:rPr lang="en-US" altLang="zh-CN" dirty="0"/>
              <a:t>	p</a:t>
            </a:r>
            <a:r>
              <a:rPr lang="zh-CN" altLang="en-US" dirty="0"/>
              <a:t>是指针变量，*</a:t>
            </a:r>
            <a:r>
              <a:rPr lang="en-US" altLang="zh-CN" dirty="0"/>
              <a:t>p</a:t>
            </a:r>
            <a:r>
              <a:rPr lang="zh-CN" altLang="en-US" dirty="0"/>
              <a:t>则是指针所指向的变量</a:t>
            </a:r>
            <a:r>
              <a:rPr lang="en-US" altLang="zh-CN" dirty="0"/>
              <a:t>(</a:t>
            </a:r>
            <a:r>
              <a:rPr lang="zh-CN" altLang="en-US" dirty="0"/>
              <a:t>如</a:t>
            </a:r>
            <a:r>
              <a:rPr lang="en-US" altLang="zh-CN" dirty="0"/>
              <a:t>a)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70C0"/>
                </a:solidFill>
              </a:rPr>
              <a:t>	a=100;</a:t>
            </a:r>
            <a:r>
              <a:rPr lang="zh-CN" altLang="en-US" dirty="0"/>
              <a:t>与</a:t>
            </a:r>
            <a:r>
              <a:rPr lang="zh-CN" altLang="en-US" dirty="0">
                <a:solidFill>
                  <a:srgbClr val="FF0000"/>
                </a:solidFill>
              </a:rPr>
              <a:t>*</a:t>
            </a:r>
            <a:r>
              <a:rPr lang="en-US" altLang="zh-CN" dirty="0">
                <a:solidFill>
                  <a:srgbClr val="0070C0"/>
                </a:solidFill>
              </a:rPr>
              <a:t>p=100;</a:t>
            </a:r>
            <a:r>
              <a:rPr lang="zh-CN" altLang="en-US" dirty="0"/>
              <a:t>等效，后者先取出</a:t>
            </a:r>
            <a:r>
              <a:rPr lang="en-US" altLang="zh-CN" dirty="0"/>
              <a:t>p</a:t>
            </a:r>
            <a:r>
              <a:rPr lang="zh-CN" altLang="en-US" dirty="0"/>
              <a:t>的值（地址），再把</a:t>
            </a:r>
            <a:r>
              <a:rPr lang="en-US" altLang="zh-CN" dirty="0"/>
              <a:t>100</a:t>
            </a:r>
            <a:r>
              <a:rPr lang="zh-CN" altLang="en-US" dirty="0"/>
              <a:t>放入</a:t>
            </a:r>
            <a:r>
              <a:rPr lang="en-US" altLang="zh-CN" dirty="0"/>
              <a:t>p</a:t>
            </a:r>
            <a:r>
              <a:rPr lang="zh-CN" altLang="en-US" dirty="0"/>
              <a:t>值所表示的内存单元中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FF0000"/>
                </a:solidFill>
              </a:rPr>
              <a:t>	</a:t>
            </a:r>
            <a:r>
              <a:rPr lang="zh-CN" altLang="en-US" dirty="0">
                <a:solidFill>
                  <a:srgbClr val="FF0000"/>
                </a:solidFill>
              </a:rPr>
              <a:t>*</a:t>
            </a:r>
            <a:r>
              <a:rPr lang="en-US" altLang="zh-CN" dirty="0">
                <a:solidFill>
                  <a:srgbClr val="0070C0"/>
                </a:solidFill>
              </a:rPr>
              <a:t>p=</a:t>
            </a:r>
            <a:r>
              <a:rPr lang="en-US" altLang="zh-CN" dirty="0">
                <a:solidFill>
                  <a:srgbClr val="FF0000"/>
                </a:solidFill>
              </a:rPr>
              <a:t>*</a:t>
            </a:r>
            <a:r>
              <a:rPr lang="en-US" altLang="zh-CN" dirty="0">
                <a:solidFill>
                  <a:srgbClr val="0070C0"/>
                </a:solidFill>
              </a:rPr>
              <a:t>p+10</a:t>
            </a:r>
            <a:r>
              <a:rPr lang="zh-CN" altLang="en-US" dirty="0"/>
              <a:t>也等价于</a:t>
            </a:r>
            <a:r>
              <a:rPr lang="en-US" altLang="zh-CN" dirty="0">
                <a:solidFill>
                  <a:srgbClr val="0070C0"/>
                </a:solidFill>
              </a:rPr>
              <a:t>a=a+10</a:t>
            </a:r>
          </a:p>
        </p:txBody>
      </p:sp>
    </p:spTree>
    <p:extLst>
      <p:ext uri="{BB962C8B-B14F-4D97-AF65-F5344CB8AC3E}">
        <p14:creationId xmlns:p14="http://schemas.microsoft.com/office/powerpoint/2010/main" val="2289280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A6696B-E082-4BE4-A5B7-D09361436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指针相关运算符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D889E8-EE3D-4CB4-809F-453312A380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</a:t>
            </a:r>
            <a:r>
              <a:rPr lang="zh-CN" altLang="en-US" dirty="0">
                <a:solidFill>
                  <a:srgbClr val="00B050"/>
                </a:solidFill>
              </a:rPr>
              <a:t>变量定义时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*</a:t>
            </a:r>
            <a:r>
              <a:rPr lang="zh-CN" altLang="en-US" dirty="0"/>
              <a:t>用来表示其后所跟的标识符是一个指针变量名，如</a:t>
            </a:r>
            <a:r>
              <a:rPr lang="en-US" altLang="zh-CN" dirty="0"/>
              <a:t>int *pi</a:t>
            </a:r>
            <a:r>
              <a:rPr lang="zh-CN" altLang="en-US" dirty="0"/>
              <a:t>；</a:t>
            </a:r>
            <a:r>
              <a:rPr lang="en-US" altLang="zh-CN" dirty="0"/>
              <a:t>char *pc; float *pf;</a:t>
            </a:r>
            <a:endParaRPr lang="zh-CN" altLang="en-US" dirty="0"/>
          </a:p>
          <a:p>
            <a:r>
              <a:rPr lang="zh-CN" altLang="en-US" dirty="0"/>
              <a:t>在</a:t>
            </a:r>
            <a:r>
              <a:rPr lang="zh-CN" altLang="en-US" dirty="0">
                <a:solidFill>
                  <a:srgbClr val="00B050"/>
                </a:solidFill>
              </a:rPr>
              <a:t>表达式中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*</a:t>
            </a:r>
            <a:r>
              <a:rPr lang="zh-CN" altLang="en-US" dirty="0"/>
              <a:t>用来访问地址表达式所指向的内存空间，其内容可变，可以作为</a:t>
            </a:r>
            <a:r>
              <a:rPr lang="zh-CN" altLang="en-US" dirty="0">
                <a:solidFill>
                  <a:srgbClr val="0070C0"/>
                </a:solidFill>
              </a:rPr>
              <a:t>左值</a:t>
            </a:r>
            <a:r>
              <a:rPr lang="zh-CN" altLang="en-US" dirty="0"/>
              <a:t>，与变量等效</a:t>
            </a:r>
            <a:endParaRPr lang="en-US" altLang="zh-CN" dirty="0"/>
          </a:p>
        </p:txBody>
      </p:sp>
      <p:sp>
        <p:nvSpPr>
          <p:cNvPr id="18" name="卷形: 垂直 17">
            <a:extLst>
              <a:ext uri="{FF2B5EF4-FFF2-40B4-BE49-F238E27FC236}">
                <a16:creationId xmlns:a16="http://schemas.microsoft.com/office/drawing/2014/main" id="{5F2129FB-0506-4168-AE5D-2C4C4992E892}"/>
              </a:ext>
            </a:extLst>
          </p:cNvPr>
          <p:cNvSpPr/>
          <p:nvPr/>
        </p:nvSpPr>
        <p:spPr bwMode="auto">
          <a:xfrm>
            <a:off x="1967364" y="961762"/>
            <a:ext cx="5499317" cy="3507036"/>
          </a:xfrm>
          <a:prstGeom prst="verticalScroll">
            <a:avLst>
              <a:gd name="adj" fmla="val 3422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*p,*q, x, y;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q=&amp;x; *q=3;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p=&amp;y; *p=*q;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*p=5;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p=q; *p=8;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printf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("%d %d %d %d\n",*p,*</a:t>
            </a:r>
            <a:r>
              <a:rPr lang="en-US" altLang="zh-CN" sz="2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q,x,y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输出结果为</a:t>
            </a:r>
            <a:r>
              <a:rPr lang="en-US" altLang="zh-CN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8 8 8 5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sz="2000" dirty="0">
              <a:solidFill>
                <a:srgbClr val="00B05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zh-CN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//p=NULL;	//</a:t>
            </a:r>
            <a:r>
              <a:rPr lang="zh-CN" alt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将</a:t>
            </a:r>
            <a:r>
              <a:rPr lang="en-US" altLang="zh-CN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zh-CN" alt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指针置空</a:t>
            </a:r>
            <a:endParaRPr lang="en-US" altLang="zh-CN" sz="2000" dirty="0">
              <a:solidFill>
                <a:srgbClr val="00B05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zh-CN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//p=100;	//</a:t>
            </a:r>
            <a:r>
              <a:rPr lang="zh-CN" alt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报错</a:t>
            </a:r>
          </a:p>
        </p:txBody>
      </p:sp>
      <p:sp>
        <p:nvSpPr>
          <p:cNvPr id="19" name="Line 7">
            <a:extLst>
              <a:ext uri="{FF2B5EF4-FFF2-40B4-BE49-F238E27FC236}">
                <a16:creationId xmlns:a16="http://schemas.microsoft.com/office/drawing/2014/main" id="{4937FCB2-1A52-46C6-9E00-C94949137A58}"/>
              </a:ext>
            </a:extLst>
          </p:cNvPr>
          <p:cNvSpPr>
            <a:spLocks noChangeShapeType="1"/>
          </p:cNvSpPr>
          <p:nvPr/>
        </p:nvSpPr>
        <p:spPr bwMode="auto">
          <a:xfrm>
            <a:off x="8804677" y="2236551"/>
            <a:ext cx="9810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Line 8">
            <a:extLst>
              <a:ext uri="{FF2B5EF4-FFF2-40B4-BE49-F238E27FC236}">
                <a16:creationId xmlns:a16="http://schemas.microsoft.com/office/drawing/2014/main" id="{7BB84B08-8A8B-45A6-A579-C762813620C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905095" y="3172655"/>
            <a:ext cx="89176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3DAB15A7-7683-4FB5-BE06-DD2521300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8655" y="1981686"/>
            <a:ext cx="1008000" cy="54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 dirty="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C2715274-0146-4B85-9AC9-A3E877C4F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5676" y="2905611"/>
            <a:ext cx="1008000" cy="54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0" dirty="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Rectangle 12">
            <a:extLst>
              <a:ext uri="{FF2B5EF4-FFF2-40B4-BE49-F238E27FC236}">
                <a16:creationId xmlns:a16="http://schemas.microsoft.com/office/drawing/2014/main" id="{7BB5E87A-68A6-42A4-A5B2-016E8D07D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6863" y="1999208"/>
            <a:ext cx="1008000" cy="54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5814879A-4FFB-4120-8083-46159FD87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84674" y="2902655"/>
            <a:ext cx="1008000" cy="54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Text Box 14">
            <a:extLst>
              <a:ext uri="{FF2B5EF4-FFF2-40B4-BE49-F238E27FC236}">
                <a16:creationId xmlns:a16="http://schemas.microsoft.com/office/drawing/2014/main" id="{E9B14D34-96BD-414E-A284-F2199A3552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7448" y="1595070"/>
            <a:ext cx="25062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b="0" dirty="0"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0" dirty="0">
                <a:ea typeface="楷体" panose="02010609060101010101" pitchFamily="49" charset="-122"/>
                <a:cs typeface="Times New Roman" panose="02020603050405020304" pitchFamily="18" charset="0"/>
              </a:rPr>
              <a:t>q      	   	   x</a:t>
            </a:r>
          </a:p>
        </p:txBody>
      </p:sp>
      <p:sp>
        <p:nvSpPr>
          <p:cNvPr id="26" name="Text Box 16">
            <a:extLst>
              <a:ext uri="{FF2B5EF4-FFF2-40B4-BE49-F238E27FC236}">
                <a16:creationId xmlns:a16="http://schemas.microsoft.com/office/drawing/2014/main" id="{1D5C3038-8B76-4166-A433-607350EB0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1373" y="2484448"/>
            <a:ext cx="250623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b="0" dirty="0"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0" dirty="0">
                <a:ea typeface="楷体" panose="02010609060101010101" pitchFamily="49" charset="-122"/>
                <a:cs typeface="Times New Roman" panose="02020603050405020304" pitchFamily="18" charset="0"/>
              </a:rPr>
              <a:t>p	       	   y</a:t>
            </a:r>
          </a:p>
        </p:txBody>
      </p:sp>
      <p:sp>
        <p:nvSpPr>
          <p:cNvPr id="27" name="Rectangle 27">
            <a:extLst>
              <a:ext uri="{FF2B5EF4-FFF2-40B4-BE49-F238E27FC236}">
                <a16:creationId xmlns:a16="http://schemas.microsoft.com/office/drawing/2014/main" id="{FFE98D2A-85C6-44A5-80C5-B74339B7D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5346" y="2048440"/>
            <a:ext cx="4921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buClrTx/>
              <a:buFontTx/>
              <a:buNone/>
            </a:pPr>
            <a:r>
              <a:rPr lang="en-US" altLang="zh-CN" b="0" dirty="0"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endParaRPr lang="zh-CN" altLang="en-US" b="0" dirty="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2CD8377A-8EB4-4549-95CE-61D7C566C9F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930075" y="2384759"/>
            <a:ext cx="830450" cy="542432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Rectangle 26">
            <a:extLst>
              <a:ext uri="{FF2B5EF4-FFF2-40B4-BE49-F238E27FC236}">
                <a16:creationId xmlns:a16="http://schemas.microsoft.com/office/drawing/2014/main" id="{37B0B5F6-6399-48F0-995F-492F4E001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3590" y="2939840"/>
            <a:ext cx="4540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zh-CN" b="0" dirty="0">
                <a:ea typeface="楷体" panose="02010609060101010101" pitchFamily="49" charset="-122"/>
                <a:cs typeface="Times New Roman" panose="02020603050405020304" pitchFamily="18" charset="0"/>
              </a:rPr>
              <a:t> 3</a:t>
            </a:r>
            <a:endParaRPr lang="zh-CN" altLang="en-US" b="0" dirty="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" name="Rectangle 22">
            <a:extLst>
              <a:ext uri="{FF2B5EF4-FFF2-40B4-BE49-F238E27FC236}">
                <a16:creationId xmlns:a16="http://schemas.microsoft.com/office/drawing/2014/main" id="{0FB6FD36-8EE2-40C4-81CC-70DA7497A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3590" y="2939840"/>
            <a:ext cx="517953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Tx/>
              <a:buFontTx/>
              <a:buNone/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5</a:t>
            </a:r>
            <a:endParaRPr lang="zh-CN" altLang="en-US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1" name="Rectangle 23">
            <a:extLst>
              <a:ext uri="{FF2B5EF4-FFF2-40B4-BE49-F238E27FC236}">
                <a16:creationId xmlns:a16="http://schemas.microsoft.com/office/drawing/2014/main" id="{34338005-EB54-447C-83CA-8D91E811C1DC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0045346" y="2048441"/>
            <a:ext cx="437987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zh-CN" b="0" dirty="0">
                <a:ea typeface="楷体" panose="02010609060101010101" pitchFamily="49" charset="-122"/>
                <a:cs typeface="Times New Roman" panose="02020603050405020304" pitchFamily="18" charset="0"/>
              </a:rPr>
              <a:t> 8</a:t>
            </a:r>
            <a:endParaRPr lang="zh-CN" altLang="en-US" b="0" dirty="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04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 tmFilter="0, 0; .2, .5; .8, .5; 1, 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500" autoRev="1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 tmFilter="0, 0; .2, .5; .8, .5; 1, 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500" autoRev="1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 tmFilter="0, 0; .2, .5; .8, .5; 1, 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500" autoRev="1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0" grpId="1" animBg="1"/>
      <p:bldP spid="27" grpId="0"/>
      <p:bldP spid="29" grpId="0"/>
      <p:bldP spid="30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A7BD3B-4121-4D8C-BDB5-324E9E988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指针相关运算符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85447E-3B6C-491F-A0BA-A4199847F4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使用指针变量前，</a:t>
            </a:r>
            <a:r>
              <a:rPr lang="zh-CN" altLang="en-US" dirty="0">
                <a:solidFill>
                  <a:srgbClr val="FF0000"/>
                </a:solidFill>
              </a:rPr>
              <a:t>务必</a:t>
            </a:r>
            <a:r>
              <a:rPr lang="zh-CN" altLang="en-US" dirty="0"/>
              <a:t>要将指针</a:t>
            </a:r>
            <a:r>
              <a:rPr lang="zh-CN" altLang="en-US" dirty="0">
                <a:solidFill>
                  <a:srgbClr val="FF0000"/>
                </a:solidFill>
              </a:rPr>
              <a:t>指向确定的地址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通常要求该地址存放的数据的类型应与指针类型一致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指针变量不能用一般常量值（不能表征该地址的数据类型）初始化</a:t>
            </a:r>
          </a:p>
          <a:p>
            <a:pPr lvl="1"/>
            <a:endParaRPr lang="en-US" altLang="zh-CN" dirty="0"/>
          </a:p>
          <a:p>
            <a:pPr>
              <a:lnSpc>
                <a:spcPct val="90000"/>
              </a:lnSpc>
            </a:pPr>
            <a:r>
              <a:rPr lang="zh-CN" altLang="en-US" dirty="0"/>
              <a:t>指针变量是</a:t>
            </a:r>
            <a:r>
              <a:rPr lang="zh-CN" altLang="en-US" dirty="0">
                <a:solidFill>
                  <a:srgbClr val="00B050"/>
                </a:solidFill>
              </a:rPr>
              <a:t>存放地址量</a:t>
            </a:r>
            <a:r>
              <a:rPr lang="zh-CN" altLang="en-US" dirty="0"/>
              <a:t>的变量，地址量</a:t>
            </a:r>
            <a:r>
              <a:rPr lang="zh-CN" altLang="en-US" dirty="0">
                <a:solidFill>
                  <a:schemeClr val="accent5"/>
                </a:solidFill>
              </a:rPr>
              <a:t>并非</a:t>
            </a:r>
            <a:r>
              <a:rPr lang="zh-CN" altLang="en-US" dirty="0">
                <a:solidFill>
                  <a:srgbClr val="00B050"/>
                </a:solidFill>
              </a:rPr>
              <a:t>普通的整数类型</a:t>
            </a:r>
            <a:r>
              <a:rPr lang="zh-CN" altLang="en-US" dirty="0"/>
              <a:t>，指针变量的加减并非整数的加减，而是依据</a:t>
            </a:r>
            <a:r>
              <a:rPr lang="zh-CN" altLang="en-US" dirty="0">
                <a:solidFill>
                  <a:srgbClr val="00B050"/>
                </a:solidFill>
              </a:rPr>
              <a:t>指针声明时的数据类型</a:t>
            </a:r>
            <a:r>
              <a:rPr lang="zh-CN" altLang="en-US" dirty="0"/>
              <a:t>来确定指针</a:t>
            </a:r>
            <a:r>
              <a:rPr lang="zh-CN" altLang="en-US" dirty="0">
                <a:solidFill>
                  <a:srgbClr val="0070C0"/>
                </a:solidFill>
              </a:rPr>
              <a:t>单位增量</a:t>
            </a:r>
            <a:r>
              <a:rPr lang="zh-CN" altLang="en-US" dirty="0"/>
              <a:t>的长度，进行</a:t>
            </a:r>
            <a:r>
              <a:rPr lang="zh-CN" altLang="en-US" dirty="0">
                <a:solidFill>
                  <a:srgbClr val="00B050"/>
                </a:solidFill>
              </a:rPr>
              <a:t>地址的前后移动</a:t>
            </a:r>
          </a:p>
          <a:p>
            <a:pPr lvl="1"/>
            <a:r>
              <a:rPr lang="zh-CN" altLang="en-US" dirty="0"/>
              <a:t>例如：</a:t>
            </a:r>
            <a:r>
              <a:rPr lang="en-US" altLang="zh-CN" dirty="0"/>
              <a:t>float </a:t>
            </a:r>
            <a:r>
              <a:rPr lang="en-US" altLang="zh-CN" dirty="0">
                <a:solidFill>
                  <a:srgbClr val="00B0F0"/>
                </a:solidFill>
              </a:rPr>
              <a:t>*</a:t>
            </a:r>
            <a:r>
              <a:rPr lang="en-US" altLang="zh-CN" dirty="0" err="1"/>
              <a:t>fp</a:t>
            </a:r>
            <a:r>
              <a:rPr lang="en-US" altLang="zh-CN" dirty="0"/>
              <a:t>, x[]={1.0, 2.0, 3.0};</a:t>
            </a:r>
          </a:p>
          <a:p>
            <a:pPr lvl="2"/>
            <a:r>
              <a:rPr lang="zh-CN" altLang="en-US" sz="2000" dirty="0"/>
              <a:t>若 </a:t>
            </a:r>
            <a:r>
              <a:rPr lang="en-US" altLang="zh-CN" sz="2000" dirty="0" err="1"/>
              <a:t>fp</a:t>
            </a:r>
            <a:r>
              <a:rPr lang="en-US" altLang="zh-CN" sz="2000" dirty="0"/>
              <a:t>=</a:t>
            </a:r>
            <a:r>
              <a:rPr lang="en-US" altLang="zh-CN" sz="2000" dirty="0">
                <a:solidFill>
                  <a:srgbClr val="00B0F0"/>
                </a:solidFill>
              </a:rPr>
              <a:t>&amp;x[1]</a:t>
            </a:r>
            <a:r>
              <a:rPr lang="en-US" altLang="zh-CN" sz="2000" dirty="0"/>
              <a:t>;</a:t>
            </a:r>
          </a:p>
          <a:p>
            <a:pPr marL="1158875" lvl="2" indent="0">
              <a:buNone/>
            </a:pPr>
            <a:r>
              <a:rPr lang="zh-CN" altLang="en-US" sz="2000" dirty="0"/>
              <a:t>则</a:t>
            </a:r>
            <a:r>
              <a:rPr lang="zh-CN" altLang="en-US" sz="2000" dirty="0">
                <a:solidFill>
                  <a:srgbClr val="00B050"/>
                </a:solidFill>
              </a:rPr>
              <a:t>*</a:t>
            </a:r>
            <a:r>
              <a:rPr lang="en-US" altLang="zh-CN" sz="2000" dirty="0" err="1">
                <a:solidFill>
                  <a:srgbClr val="00B050"/>
                </a:solidFill>
              </a:rPr>
              <a:t>fp</a:t>
            </a:r>
            <a:r>
              <a:rPr lang="zh-CN" altLang="en-US" sz="2000" dirty="0"/>
              <a:t>取</a:t>
            </a:r>
            <a:r>
              <a:rPr lang="en-US" altLang="zh-CN" sz="2000" dirty="0"/>
              <a:t>x[1]</a:t>
            </a:r>
            <a:r>
              <a:rPr lang="zh-CN" altLang="en-US" sz="2000" dirty="0"/>
              <a:t>的内容</a:t>
            </a:r>
            <a:r>
              <a:rPr lang="en-US" altLang="zh-CN" sz="2000" dirty="0"/>
              <a:t>2.0, </a:t>
            </a:r>
            <a:r>
              <a:rPr lang="en-US" altLang="zh-CN" sz="2000" dirty="0">
                <a:solidFill>
                  <a:srgbClr val="00B050"/>
                </a:solidFill>
              </a:rPr>
              <a:t>*(fp-1)</a:t>
            </a:r>
            <a:r>
              <a:rPr lang="zh-CN" altLang="en-US" sz="2000" dirty="0"/>
              <a:t>取</a:t>
            </a:r>
            <a:r>
              <a:rPr lang="en-US" altLang="zh-CN" sz="2000" dirty="0"/>
              <a:t>1.0, </a:t>
            </a:r>
            <a:r>
              <a:rPr lang="en-US" altLang="zh-CN" sz="2000" dirty="0">
                <a:solidFill>
                  <a:srgbClr val="00B050"/>
                </a:solidFill>
              </a:rPr>
              <a:t>*(fp+1)</a:t>
            </a:r>
            <a:r>
              <a:rPr lang="zh-CN" altLang="en-US" sz="2000" dirty="0"/>
              <a:t>取</a:t>
            </a:r>
            <a:r>
              <a:rPr lang="en-US" altLang="zh-CN" sz="2000" dirty="0"/>
              <a:t>3.0</a:t>
            </a:r>
            <a:r>
              <a:rPr lang="zh-CN" altLang="en-US" sz="2000" dirty="0"/>
              <a:t>，</a:t>
            </a:r>
            <a:r>
              <a:rPr lang="en-US" altLang="zh-CN" sz="2000" dirty="0" err="1"/>
              <a:t>fp</a:t>
            </a:r>
            <a:r>
              <a:rPr lang="zh-CN" altLang="en-US" sz="2000" dirty="0"/>
              <a:t>每次增减</a:t>
            </a:r>
            <a:r>
              <a:rPr lang="en-US" altLang="zh-CN" sz="2000" dirty="0"/>
              <a:t>1</a:t>
            </a:r>
            <a:r>
              <a:rPr lang="zh-CN" altLang="en-US" sz="2000" dirty="0"/>
              <a:t>都在内存中向后或向前移动</a:t>
            </a:r>
            <a:r>
              <a:rPr lang="en-US" altLang="zh-CN" sz="2000" dirty="0"/>
              <a:t>4</a:t>
            </a:r>
            <a:r>
              <a:rPr lang="zh-CN" altLang="en-US" sz="2000" dirty="0"/>
              <a:t>个字节，并按</a:t>
            </a:r>
            <a:r>
              <a:rPr lang="en-US" altLang="zh-CN" sz="2000" dirty="0"/>
              <a:t>float</a:t>
            </a:r>
            <a:r>
              <a:rPr lang="zh-CN" altLang="en-US" sz="2000" dirty="0"/>
              <a:t>类型访问该地址中的数据</a:t>
            </a:r>
            <a:endParaRPr lang="en-US" altLang="zh-CN" sz="2000" dirty="0"/>
          </a:p>
          <a:p>
            <a:pPr lvl="2"/>
            <a:r>
              <a:rPr lang="zh-CN" altLang="en-US" sz="2000" dirty="0"/>
              <a:t>若 </a:t>
            </a:r>
            <a:r>
              <a:rPr lang="en-US" altLang="zh-CN" sz="2000" dirty="0"/>
              <a:t>float (*</a:t>
            </a:r>
            <a:r>
              <a:rPr lang="en-US" altLang="zh-CN" sz="2000" dirty="0" err="1"/>
              <a:t>fp</a:t>
            </a:r>
            <a:r>
              <a:rPr lang="en-US" altLang="zh-CN" sz="2000" dirty="0"/>
              <a:t>)[3]=</a:t>
            </a:r>
            <a:r>
              <a:rPr lang="en-US" altLang="zh-CN" sz="2000" dirty="0">
                <a:solidFill>
                  <a:srgbClr val="00B0F0"/>
                </a:solidFill>
              </a:rPr>
              <a:t>&amp;x;</a:t>
            </a:r>
            <a:endParaRPr lang="en-US" altLang="zh-CN" sz="2000" dirty="0"/>
          </a:p>
          <a:p>
            <a:pPr marL="1158875" lvl="2" indent="0">
              <a:buNone/>
            </a:pPr>
            <a:r>
              <a:rPr lang="zh-CN" altLang="en-US" sz="2000" dirty="0"/>
              <a:t>则</a:t>
            </a:r>
            <a:r>
              <a:rPr lang="en-US" altLang="zh-CN" sz="2000" dirty="0" err="1"/>
              <a:t>fp</a:t>
            </a:r>
            <a:r>
              <a:rPr lang="zh-CN" altLang="en-US" sz="2000" dirty="0"/>
              <a:t>每次增减</a:t>
            </a:r>
            <a:r>
              <a:rPr lang="en-US" altLang="zh-CN" sz="2000" dirty="0"/>
              <a:t>1</a:t>
            </a:r>
            <a:r>
              <a:rPr lang="zh-CN" altLang="en-US" sz="2000" dirty="0"/>
              <a:t>都在内存中向后或向前移动</a:t>
            </a:r>
            <a:r>
              <a:rPr lang="en-US" altLang="zh-CN" sz="2000" dirty="0"/>
              <a:t>4</a:t>
            </a:r>
            <a:r>
              <a:rPr lang="zh-CN" altLang="en-US" sz="2000" dirty="0"/>
              <a:t>*</a:t>
            </a:r>
            <a:r>
              <a:rPr lang="en-US" altLang="zh-CN" sz="2000" dirty="0"/>
              <a:t>3</a:t>
            </a:r>
            <a:r>
              <a:rPr lang="zh-CN" altLang="en-US" sz="2000" dirty="0"/>
              <a:t>个字节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4126487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F6D566-C3A0-4B2B-AD9E-E37F490B6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指针相关运算符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4DB080-BC75-4AB1-B43A-072A0BEC87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两个指针可以相减，或进行关系比较，但必须是</a:t>
            </a:r>
            <a:r>
              <a:rPr lang="zh-CN" altLang="en-US" dirty="0">
                <a:solidFill>
                  <a:srgbClr val="0070C0"/>
                </a:solidFill>
              </a:rPr>
              <a:t>相容指针</a:t>
            </a:r>
            <a:r>
              <a:rPr lang="zh-CN" altLang="en-US" dirty="0"/>
              <a:t>（所指对象是同一类型，且</a:t>
            </a:r>
            <a:r>
              <a:rPr lang="zh-CN" altLang="en-US" dirty="0">
                <a:solidFill>
                  <a:srgbClr val="C00000"/>
                </a:solidFill>
              </a:rPr>
              <a:t>指向同一数据集合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相减的结果是相差的</a:t>
            </a:r>
            <a:r>
              <a:rPr lang="zh-CN" altLang="en-US" dirty="0">
                <a:solidFill>
                  <a:srgbClr val="C00000"/>
                </a:solidFill>
              </a:rPr>
              <a:t>该类型数据的个数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两个指针不可以相加（无意义）</a:t>
            </a:r>
          </a:p>
          <a:p>
            <a:pPr marL="45719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dirty="0">
                <a:solidFill>
                  <a:schemeClr val="accent5"/>
                </a:solidFill>
              </a:rPr>
              <a:t>  </a:t>
            </a:r>
            <a:endParaRPr lang="en-US" altLang="zh-CN" dirty="0">
              <a:solidFill>
                <a:schemeClr val="accent5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例：</a:t>
            </a:r>
            <a:r>
              <a:rPr lang="en-US" altLang="zh-CN" dirty="0"/>
              <a:t>int b, a[10]={1,2,3,4,5,6};</a:t>
            </a:r>
            <a:br>
              <a:rPr lang="en-US" altLang="zh-CN" dirty="0"/>
            </a:br>
            <a:r>
              <a:rPr lang="zh-CN" altLang="en-US" dirty="0"/>
              <a:t>则</a:t>
            </a:r>
            <a:r>
              <a:rPr lang="en-US" altLang="zh-CN" dirty="0"/>
              <a:t>&amp;(a[10])-&amp;(a[5])</a:t>
            </a:r>
            <a:r>
              <a:rPr lang="zh-CN" altLang="en-US" dirty="0"/>
              <a:t>的值为</a:t>
            </a:r>
            <a:r>
              <a:rPr lang="en-US" altLang="zh-CN" dirty="0"/>
              <a:t>5</a:t>
            </a:r>
            <a:r>
              <a:rPr lang="zh-CN" altLang="en-US" dirty="0"/>
              <a:t>，</a:t>
            </a:r>
            <a:r>
              <a:rPr lang="en-US" altLang="zh-CN" dirty="0"/>
              <a:t>&amp;(a[10])&gt;&amp;(a[5])</a:t>
            </a:r>
            <a:r>
              <a:rPr lang="zh-CN" altLang="en-US" dirty="0"/>
              <a:t>的值为</a:t>
            </a:r>
            <a:r>
              <a:rPr lang="en-US" altLang="zh-CN" dirty="0"/>
              <a:t>TRUE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8469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F92A78-591E-4729-ABAC-E3FB752BE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指针相关运算符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413EDF-1B33-4054-BFE5-852AD7C0ED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例，按正向和反向顺序打印一个字符串</a:t>
            </a:r>
          </a:p>
          <a:p>
            <a:endParaRPr lang="zh-CN" altLang="en-US" dirty="0"/>
          </a:p>
        </p:txBody>
      </p:sp>
      <p:sp>
        <p:nvSpPr>
          <p:cNvPr id="4" name="卷形: 垂直 3">
            <a:extLst>
              <a:ext uri="{FF2B5EF4-FFF2-40B4-BE49-F238E27FC236}">
                <a16:creationId xmlns:a16="http://schemas.microsoft.com/office/drawing/2014/main" id="{E83EEA82-9035-4C7D-B395-71F3412102AE}"/>
              </a:ext>
            </a:extLst>
          </p:cNvPr>
          <p:cNvSpPr/>
          <p:nvPr/>
        </p:nvSpPr>
        <p:spPr bwMode="auto">
          <a:xfrm>
            <a:off x="2531604" y="1502900"/>
            <a:ext cx="7128792" cy="3587574"/>
          </a:xfrm>
          <a:prstGeom prst="verticalScroll">
            <a:avLst>
              <a:gd name="adj" fmla="val 458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88900" lvl="1">
              <a:lnSpc>
                <a:spcPct val="9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#include&lt;</a:t>
            </a:r>
            <a:r>
              <a:rPr lang="en-US" altLang="zh-CN" sz="24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stdio.h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 //c8-e2.c</a:t>
            </a:r>
          </a:p>
          <a:p>
            <a:pPr marL="88900" lvl="1">
              <a:lnSpc>
                <a:spcPct val="9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main() {</a:t>
            </a:r>
          </a:p>
          <a:p>
            <a:pPr marL="88900" lvl="1">
              <a:lnSpc>
                <a:spcPct val="90000"/>
              </a:lnSpc>
              <a:tabLst>
                <a:tab pos="452438" algn="l"/>
              </a:tabLst>
            </a:pP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char *ptr1, *ptr2;</a:t>
            </a:r>
          </a:p>
          <a:p>
            <a:pPr marL="88900" lvl="1">
              <a:lnSpc>
                <a:spcPct val="90000"/>
              </a:lnSpc>
              <a:tabLst>
                <a:tab pos="452438" algn="l"/>
              </a:tabLst>
            </a:pP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ptr1="Happy New Year!";</a:t>
            </a:r>
          </a:p>
          <a:p>
            <a:pPr marL="88900" lvl="1">
              <a:lnSpc>
                <a:spcPct val="90000"/>
              </a:lnSpc>
              <a:tabLst>
                <a:tab pos="452438" algn="l"/>
              </a:tabLst>
            </a:pP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ptr2=ptr1;</a:t>
            </a:r>
          </a:p>
          <a:p>
            <a:pPr marL="88900" lvl="1">
              <a:lnSpc>
                <a:spcPct val="90000"/>
              </a:lnSpc>
              <a:tabLst>
                <a:tab pos="452438" algn="l"/>
              </a:tabLst>
            </a:pP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while(</a:t>
            </a:r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*ptr2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!=0) </a:t>
            </a:r>
            <a:r>
              <a:rPr lang="en-US" altLang="zh-CN" sz="24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putchar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*ptr2++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); //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正向打印</a:t>
            </a:r>
          </a:p>
          <a:p>
            <a:pPr marL="88900" lvl="1">
              <a:lnSpc>
                <a:spcPct val="90000"/>
              </a:lnSpc>
              <a:tabLst>
                <a:tab pos="452438" algn="l"/>
              </a:tabLst>
            </a:pP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putchar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('\n’);</a:t>
            </a:r>
          </a:p>
          <a:p>
            <a:pPr marL="88900" lvl="1">
              <a:lnSpc>
                <a:spcPct val="90000"/>
              </a:lnSpc>
              <a:tabLst>
                <a:tab pos="452438" algn="l"/>
              </a:tabLst>
            </a:pP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while(</a:t>
            </a:r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--ptr2</a:t>
            </a:r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&gt;=ptr1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</a:t>
            </a:r>
            <a:r>
              <a:rPr lang="en-US" altLang="zh-CN" sz="24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putchar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(*ptr2); //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反向打印</a:t>
            </a:r>
          </a:p>
          <a:p>
            <a:pPr marL="88900" lvl="1">
              <a:lnSpc>
                <a:spcPct val="90000"/>
              </a:lnSpc>
              <a:tabLst>
                <a:tab pos="452438" algn="l"/>
              </a:tabLst>
            </a:pP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putchar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('\n');</a:t>
            </a:r>
          </a:p>
          <a:p>
            <a:pPr marL="88900" lvl="1">
              <a:lnSpc>
                <a:spcPct val="9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}</a:t>
            </a:r>
          </a:p>
          <a:p>
            <a:pPr eaLnBrk="1" hangingPunct="1"/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79B40AC-8285-479E-B729-4AF038674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253240"/>
              </p:ext>
            </p:extLst>
          </p:nvPr>
        </p:nvGraphicFramePr>
        <p:xfrm>
          <a:off x="3947802" y="5284321"/>
          <a:ext cx="4104455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477">
                  <a:extLst>
                    <a:ext uri="{9D8B030D-6E8A-4147-A177-3AD203B41FA5}">
                      <a16:colId xmlns:a16="http://schemas.microsoft.com/office/drawing/2014/main" val="3455056403"/>
                    </a:ext>
                  </a:extLst>
                </a:gridCol>
                <a:gridCol w="525477">
                  <a:extLst>
                    <a:ext uri="{9D8B030D-6E8A-4147-A177-3AD203B41FA5}">
                      <a16:colId xmlns:a16="http://schemas.microsoft.com/office/drawing/2014/main" val="50332111"/>
                    </a:ext>
                  </a:extLst>
                </a:gridCol>
                <a:gridCol w="525477">
                  <a:extLst>
                    <a:ext uri="{9D8B030D-6E8A-4147-A177-3AD203B41FA5}">
                      <a16:colId xmlns:a16="http://schemas.microsoft.com/office/drawing/2014/main" val="1216310943"/>
                    </a:ext>
                  </a:extLst>
                </a:gridCol>
                <a:gridCol w="1627925">
                  <a:extLst>
                    <a:ext uri="{9D8B030D-6E8A-4147-A177-3AD203B41FA5}">
                      <a16:colId xmlns:a16="http://schemas.microsoft.com/office/drawing/2014/main" val="3417400265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853927279"/>
                    </a:ext>
                  </a:extLst>
                </a:gridCol>
                <a:gridCol w="468051">
                  <a:extLst>
                    <a:ext uri="{9D8B030D-6E8A-4147-A177-3AD203B41FA5}">
                      <a16:colId xmlns:a16="http://schemas.microsoft.com/office/drawing/2014/main" val="3363212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!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\0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311479"/>
                  </a:ext>
                </a:extLst>
              </a:tr>
            </a:tbl>
          </a:graphicData>
        </a:graphic>
      </p:graphicFrame>
      <p:grpSp>
        <p:nvGrpSpPr>
          <p:cNvPr id="6" name="组合 5">
            <a:extLst>
              <a:ext uri="{FF2B5EF4-FFF2-40B4-BE49-F238E27FC236}">
                <a16:creationId xmlns:a16="http://schemas.microsoft.com/office/drawing/2014/main" id="{FF0DF30E-AF0B-48DE-8992-344DF6D66C67}"/>
              </a:ext>
            </a:extLst>
          </p:cNvPr>
          <p:cNvGrpSpPr/>
          <p:nvPr/>
        </p:nvGrpSpPr>
        <p:grpSpPr>
          <a:xfrm>
            <a:off x="3947802" y="5687763"/>
            <a:ext cx="596638" cy="588392"/>
            <a:chOff x="2771800" y="5163138"/>
            <a:chExt cx="596638" cy="588392"/>
          </a:xfrm>
        </p:grpSpPr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14720F09-8DCF-40AD-92A6-68D6207BBC75}"/>
                </a:ext>
              </a:extLst>
            </p:cNvPr>
            <p:cNvCxnSpPr/>
            <p:nvPr/>
          </p:nvCxnSpPr>
          <p:spPr bwMode="auto">
            <a:xfrm flipV="1">
              <a:off x="3059832" y="5163138"/>
              <a:ext cx="0" cy="29082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259C324-113A-4A30-8BE0-F5A35FCE6D12}"/>
                </a:ext>
              </a:extLst>
            </p:cNvPr>
            <p:cNvSpPr txBox="1"/>
            <p:nvPr/>
          </p:nvSpPr>
          <p:spPr>
            <a:xfrm>
              <a:off x="2771800" y="5351420"/>
              <a:ext cx="5966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ptr2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997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2.22222E-6 L 0.29427 -2.22222E-6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CFA9FE-7E80-4D8F-919B-9AECF1FFE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指针相关运算符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4A07EA-A379-433D-B82E-AFF4D300DF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19" indent="0">
              <a:spcBef>
                <a:spcPts val="0"/>
              </a:spcBef>
              <a:buNone/>
            </a:pPr>
            <a:r>
              <a:rPr lang="zh-CN" altLang="en-US" dirty="0"/>
              <a:t>深入理解“</a:t>
            </a:r>
            <a:r>
              <a:rPr lang="en-US" altLang="zh-CN" dirty="0"/>
              <a:t>++”</a:t>
            </a:r>
            <a:r>
              <a:rPr lang="zh-CN" altLang="en-US" dirty="0"/>
              <a:t>、</a:t>
            </a:r>
            <a:r>
              <a:rPr lang="en-US" altLang="zh-CN" dirty="0"/>
              <a:t>“--”</a:t>
            </a:r>
            <a:r>
              <a:rPr lang="zh-CN" altLang="en-US" dirty="0"/>
              <a:t>与指针变量的结合使用</a:t>
            </a:r>
            <a:endParaRPr lang="en-US" altLang="zh-CN" dirty="0">
              <a:solidFill>
                <a:schemeClr val="accent6"/>
              </a:solidFill>
            </a:endParaRPr>
          </a:p>
          <a:p>
            <a:pPr marL="445769" indent="-457200">
              <a:spcBef>
                <a:spcPts val="0"/>
              </a:spcBef>
            </a:pPr>
            <a:r>
              <a:rPr lang="zh-CN" altLang="en-US" dirty="0">
                <a:solidFill>
                  <a:schemeClr val="accent6"/>
                </a:solidFill>
              </a:rPr>
              <a:t>注意*和</a:t>
            </a:r>
            <a:r>
              <a:rPr lang="en-US" altLang="zh-CN" dirty="0">
                <a:solidFill>
                  <a:schemeClr val="accent6"/>
                </a:solidFill>
              </a:rPr>
              <a:t>&amp;</a:t>
            </a:r>
            <a:r>
              <a:rPr lang="zh-CN" altLang="en-US" dirty="0">
                <a:solidFill>
                  <a:schemeClr val="accent6"/>
                </a:solidFill>
              </a:rPr>
              <a:t>的优先级低于后缀</a:t>
            </a:r>
            <a:r>
              <a:rPr lang="en-US" altLang="zh-CN" dirty="0">
                <a:solidFill>
                  <a:schemeClr val="accent6"/>
                </a:solidFill>
              </a:rPr>
              <a:t>++</a:t>
            </a:r>
            <a:r>
              <a:rPr lang="zh-CN" altLang="en-US" dirty="0">
                <a:solidFill>
                  <a:schemeClr val="accent6"/>
                </a:solidFill>
              </a:rPr>
              <a:t>和</a:t>
            </a:r>
            <a:r>
              <a:rPr lang="en-US" altLang="zh-CN" dirty="0">
                <a:solidFill>
                  <a:schemeClr val="accent6"/>
                </a:solidFill>
              </a:rPr>
              <a:t>--</a:t>
            </a:r>
          </a:p>
          <a:p>
            <a:pPr marL="731519" lvl="1" indent="-342900">
              <a:spcBef>
                <a:spcPts val="0"/>
              </a:spcBef>
            </a:pPr>
            <a:r>
              <a:rPr lang="zh-CN" altLang="en-US" dirty="0"/>
              <a:t>*</a:t>
            </a:r>
            <a:r>
              <a:rPr lang="en-US" altLang="zh-CN" dirty="0"/>
              <a:t>p++</a:t>
            </a:r>
            <a:r>
              <a:rPr lang="zh-CN" altLang="en-US" dirty="0"/>
              <a:t>等价于*</a:t>
            </a:r>
            <a:r>
              <a:rPr lang="en-US" altLang="zh-CN" dirty="0"/>
              <a:t>(p++)</a:t>
            </a:r>
            <a:r>
              <a:rPr lang="zh-CN" altLang="en-US" dirty="0"/>
              <a:t>，表示先取值，然后</a:t>
            </a:r>
            <a:r>
              <a:rPr lang="en-US" altLang="zh-CN" dirty="0"/>
              <a:t>p</a:t>
            </a:r>
            <a:r>
              <a:rPr lang="zh-CN" altLang="en-US" dirty="0"/>
              <a:t>再指向后继元素</a:t>
            </a:r>
          </a:p>
          <a:p>
            <a:pPr marL="731519" lvl="1" indent="-342900">
              <a:spcBef>
                <a:spcPts val="0"/>
              </a:spcBef>
            </a:pPr>
            <a:r>
              <a:rPr lang="en-US" altLang="zh-CN" dirty="0"/>
              <a:t>  </a:t>
            </a:r>
            <a:r>
              <a:rPr lang="zh-CN" altLang="en-US" dirty="0"/>
              <a:t>*</a:t>
            </a:r>
            <a:r>
              <a:rPr lang="en-US" altLang="zh-CN" dirty="0"/>
              <a:t>++p</a:t>
            </a:r>
            <a:r>
              <a:rPr lang="zh-CN" altLang="en-US" dirty="0"/>
              <a:t>等价于*</a:t>
            </a:r>
            <a:r>
              <a:rPr lang="en-US" altLang="zh-CN" dirty="0"/>
              <a:t>(++p)</a:t>
            </a:r>
            <a:r>
              <a:rPr lang="zh-CN" altLang="en-US" dirty="0"/>
              <a:t>，表示</a:t>
            </a:r>
            <a:r>
              <a:rPr lang="en-US" altLang="zh-CN" dirty="0"/>
              <a:t>p</a:t>
            </a:r>
            <a:r>
              <a:rPr lang="zh-CN" altLang="en-US" dirty="0"/>
              <a:t>先指向后继元素，然后再取值</a:t>
            </a:r>
            <a:endParaRPr lang="en-US" altLang="zh-CN" dirty="0"/>
          </a:p>
          <a:p>
            <a:pPr marL="331469" indent="-342900">
              <a:spcBef>
                <a:spcPts val="0"/>
              </a:spcBef>
            </a:pPr>
            <a:r>
              <a:rPr lang="zh-CN" altLang="en-US" dirty="0"/>
              <a:t>例，</a:t>
            </a:r>
          </a:p>
          <a:p>
            <a:pPr marL="457200" lvl="1" indent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zh-CN" dirty="0"/>
              <a:t>int a[10], *</a:t>
            </a:r>
            <a:r>
              <a:rPr lang="en-US" altLang="zh-CN" dirty="0" err="1"/>
              <a:t>iptr</a:t>
            </a:r>
            <a:r>
              <a:rPr lang="en-US" altLang="zh-CN" dirty="0"/>
              <a:t>, *q, u, v=5;</a:t>
            </a:r>
          </a:p>
          <a:p>
            <a:pPr marL="457200" lvl="1" indent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zh-CN" dirty="0" err="1"/>
              <a:t>iptr</a:t>
            </a:r>
            <a:r>
              <a:rPr lang="en-US" altLang="zh-CN" dirty="0"/>
              <a:t>=&amp;a[v];</a:t>
            </a:r>
          </a:p>
          <a:p>
            <a:pPr marL="457200" lvl="1" indent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zh-CN" dirty="0"/>
              <a:t>a[4]=40; a[5]=50; a[6]=60;  </a:t>
            </a:r>
            <a:r>
              <a:rPr lang="en-US" altLang="zh-CN" dirty="0">
                <a:solidFill>
                  <a:srgbClr val="00B0F0"/>
                </a:solidFill>
              </a:rPr>
              <a:t>//</a:t>
            </a:r>
            <a:r>
              <a:rPr lang="zh-CN" altLang="en-US" dirty="0">
                <a:solidFill>
                  <a:srgbClr val="00B0F0"/>
                </a:solidFill>
              </a:rPr>
              <a:t>以下语句各自独立，不相关</a:t>
            </a:r>
            <a:endParaRPr lang="en-US" altLang="zh-CN" dirty="0">
              <a:solidFill>
                <a:srgbClr val="00B0F0"/>
              </a:solidFill>
            </a:endParaRPr>
          </a:p>
          <a:p>
            <a:pPr lvl="1">
              <a:spcBef>
                <a:spcPts val="300"/>
              </a:spcBef>
              <a:spcAft>
                <a:spcPts val="0"/>
              </a:spcAft>
              <a:tabLst>
                <a:tab pos="2243138" algn="l"/>
              </a:tabLst>
            </a:pPr>
            <a:r>
              <a:rPr lang="en-US" altLang="zh-CN" dirty="0"/>
              <a:t>q=</a:t>
            </a:r>
            <a:r>
              <a:rPr lang="en-US" altLang="zh-CN" dirty="0" err="1"/>
              <a:t>iptr</a:t>
            </a:r>
            <a:r>
              <a:rPr lang="en-US" altLang="zh-CN" dirty="0"/>
              <a:t>++;	</a:t>
            </a:r>
            <a:r>
              <a:rPr lang="en-US" altLang="zh-CN" dirty="0">
                <a:solidFill>
                  <a:srgbClr val="00B050"/>
                </a:solidFill>
              </a:rPr>
              <a:t>//q</a:t>
            </a:r>
            <a:r>
              <a:rPr lang="zh-CN" altLang="en-US" dirty="0">
                <a:solidFill>
                  <a:srgbClr val="00B050"/>
                </a:solidFill>
              </a:rPr>
              <a:t>指向</a:t>
            </a:r>
            <a:r>
              <a:rPr lang="en-US" altLang="zh-CN" dirty="0">
                <a:solidFill>
                  <a:srgbClr val="00B050"/>
                </a:solidFill>
              </a:rPr>
              <a:t>a[5], </a:t>
            </a:r>
            <a:r>
              <a:rPr lang="en-US" altLang="zh-CN" dirty="0" err="1">
                <a:solidFill>
                  <a:srgbClr val="00B050"/>
                </a:solidFill>
              </a:rPr>
              <a:t>iptr</a:t>
            </a:r>
            <a:r>
              <a:rPr lang="zh-CN" altLang="en-US" dirty="0">
                <a:solidFill>
                  <a:srgbClr val="00B050"/>
                </a:solidFill>
              </a:rPr>
              <a:t>指向</a:t>
            </a:r>
            <a:r>
              <a:rPr lang="en-US" altLang="zh-CN" dirty="0">
                <a:solidFill>
                  <a:srgbClr val="00B050"/>
                </a:solidFill>
              </a:rPr>
              <a:t>a[6]</a:t>
            </a:r>
          </a:p>
          <a:p>
            <a:pPr lvl="1">
              <a:spcBef>
                <a:spcPts val="300"/>
              </a:spcBef>
              <a:spcAft>
                <a:spcPts val="0"/>
              </a:spcAft>
              <a:tabLst>
                <a:tab pos="2243138" algn="l"/>
              </a:tabLst>
            </a:pPr>
            <a:r>
              <a:rPr lang="en-US" altLang="zh-CN" dirty="0"/>
              <a:t>u=*(</a:t>
            </a:r>
            <a:r>
              <a:rPr lang="en-US" altLang="zh-CN" dirty="0" err="1"/>
              <a:t>iptr</a:t>
            </a:r>
            <a:r>
              <a:rPr lang="en-US" altLang="zh-CN" dirty="0"/>
              <a:t>++);	</a:t>
            </a:r>
            <a:r>
              <a:rPr lang="en-US" altLang="zh-CN" dirty="0">
                <a:solidFill>
                  <a:srgbClr val="00B050"/>
                </a:solidFill>
              </a:rPr>
              <a:t>//u</a:t>
            </a:r>
            <a:r>
              <a:rPr lang="zh-CN" altLang="en-US" dirty="0">
                <a:solidFill>
                  <a:srgbClr val="00B050"/>
                </a:solidFill>
              </a:rPr>
              <a:t>的值为</a:t>
            </a:r>
            <a:r>
              <a:rPr lang="en-US" altLang="zh-CN" dirty="0">
                <a:solidFill>
                  <a:srgbClr val="00B050"/>
                </a:solidFill>
              </a:rPr>
              <a:t>50,iptr</a:t>
            </a:r>
            <a:r>
              <a:rPr lang="zh-CN" altLang="en-US" dirty="0">
                <a:solidFill>
                  <a:srgbClr val="00B050"/>
                </a:solidFill>
              </a:rPr>
              <a:t>指向</a:t>
            </a:r>
            <a:r>
              <a:rPr lang="en-US" altLang="zh-CN" dirty="0">
                <a:solidFill>
                  <a:srgbClr val="00B050"/>
                </a:solidFill>
              </a:rPr>
              <a:t>a[6]</a:t>
            </a:r>
          </a:p>
          <a:p>
            <a:pPr lvl="1">
              <a:spcBef>
                <a:spcPts val="300"/>
              </a:spcBef>
              <a:spcAft>
                <a:spcPts val="0"/>
              </a:spcAft>
              <a:tabLst>
                <a:tab pos="2243138" algn="l"/>
              </a:tabLst>
            </a:pPr>
            <a:r>
              <a:rPr lang="en-US" altLang="zh-CN" dirty="0"/>
              <a:t>u=*</a:t>
            </a:r>
            <a:r>
              <a:rPr lang="en-US" altLang="zh-CN" dirty="0" err="1"/>
              <a:t>iptr</a:t>
            </a:r>
            <a:r>
              <a:rPr lang="en-US" altLang="zh-CN" dirty="0"/>
              <a:t>++;	</a:t>
            </a:r>
            <a:r>
              <a:rPr lang="en-US" altLang="zh-CN" dirty="0">
                <a:solidFill>
                  <a:srgbClr val="00B050"/>
                </a:solidFill>
              </a:rPr>
              <a:t>//</a:t>
            </a:r>
            <a:r>
              <a:rPr lang="zh-CN" altLang="en-US" dirty="0">
                <a:solidFill>
                  <a:srgbClr val="00B050"/>
                </a:solidFill>
              </a:rPr>
              <a:t>同 </a:t>
            </a:r>
            <a:r>
              <a:rPr lang="en-US" altLang="zh-CN" dirty="0">
                <a:solidFill>
                  <a:srgbClr val="00B050"/>
                </a:solidFill>
              </a:rPr>
              <a:t>u=*(</a:t>
            </a:r>
            <a:r>
              <a:rPr lang="en-US" altLang="zh-CN" dirty="0" err="1">
                <a:solidFill>
                  <a:srgbClr val="00B050"/>
                </a:solidFill>
              </a:rPr>
              <a:t>iptr</a:t>
            </a:r>
            <a:r>
              <a:rPr lang="en-US" altLang="zh-CN" dirty="0">
                <a:solidFill>
                  <a:srgbClr val="00B050"/>
                </a:solidFill>
              </a:rPr>
              <a:t>++);</a:t>
            </a:r>
          </a:p>
          <a:p>
            <a:pPr lvl="1">
              <a:spcBef>
                <a:spcPts val="300"/>
              </a:spcBef>
              <a:spcAft>
                <a:spcPts val="0"/>
              </a:spcAft>
              <a:tabLst>
                <a:tab pos="2243138" algn="l"/>
              </a:tabLst>
            </a:pPr>
            <a:r>
              <a:rPr lang="en-US" altLang="zh-CN" dirty="0"/>
              <a:t>u=(*</a:t>
            </a:r>
            <a:r>
              <a:rPr lang="en-US" altLang="zh-CN" dirty="0" err="1"/>
              <a:t>iptr</a:t>
            </a:r>
            <a:r>
              <a:rPr lang="en-US" altLang="zh-CN" dirty="0"/>
              <a:t>)++;	</a:t>
            </a:r>
            <a:r>
              <a:rPr lang="en-US" altLang="zh-CN" dirty="0">
                <a:solidFill>
                  <a:srgbClr val="00B050"/>
                </a:solidFill>
              </a:rPr>
              <a:t>//u</a:t>
            </a:r>
            <a:r>
              <a:rPr lang="zh-CN" altLang="en-US" dirty="0">
                <a:solidFill>
                  <a:srgbClr val="00B050"/>
                </a:solidFill>
              </a:rPr>
              <a:t>的值为</a:t>
            </a:r>
            <a:r>
              <a:rPr lang="en-US" altLang="zh-CN" dirty="0">
                <a:solidFill>
                  <a:srgbClr val="00B050"/>
                </a:solidFill>
              </a:rPr>
              <a:t>50,iptr</a:t>
            </a:r>
            <a:r>
              <a:rPr lang="zh-CN" altLang="en-US" dirty="0">
                <a:solidFill>
                  <a:srgbClr val="00B050"/>
                </a:solidFill>
              </a:rPr>
              <a:t>指向</a:t>
            </a:r>
            <a:r>
              <a:rPr lang="en-US" altLang="zh-CN" dirty="0">
                <a:solidFill>
                  <a:srgbClr val="00B050"/>
                </a:solidFill>
              </a:rPr>
              <a:t>a[5],a[5]</a:t>
            </a:r>
            <a:r>
              <a:rPr lang="zh-CN" altLang="en-US" dirty="0">
                <a:solidFill>
                  <a:srgbClr val="00B050"/>
                </a:solidFill>
              </a:rPr>
              <a:t>的值为</a:t>
            </a:r>
            <a:r>
              <a:rPr lang="en-US" altLang="zh-CN" dirty="0">
                <a:solidFill>
                  <a:srgbClr val="00B050"/>
                </a:solidFill>
              </a:rPr>
              <a:t>51</a:t>
            </a:r>
          </a:p>
          <a:p>
            <a:pPr lvl="1">
              <a:spcBef>
                <a:spcPts val="300"/>
              </a:spcBef>
              <a:spcAft>
                <a:spcPts val="0"/>
              </a:spcAft>
              <a:tabLst>
                <a:tab pos="2243138" algn="l"/>
              </a:tabLst>
            </a:pPr>
            <a:r>
              <a:rPr lang="en-US" altLang="zh-CN" dirty="0"/>
              <a:t>q=++</a:t>
            </a:r>
            <a:r>
              <a:rPr lang="en-US" altLang="zh-CN" dirty="0" err="1"/>
              <a:t>iptr</a:t>
            </a:r>
            <a:r>
              <a:rPr lang="en-US" altLang="zh-CN" dirty="0"/>
              <a:t>;	</a:t>
            </a:r>
            <a:r>
              <a:rPr lang="en-US" altLang="zh-CN" dirty="0">
                <a:solidFill>
                  <a:srgbClr val="00B050"/>
                </a:solidFill>
              </a:rPr>
              <a:t>//</a:t>
            </a:r>
            <a:r>
              <a:rPr lang="en-US" altLang="zh-CN" dirty="0" err="1">
                <a:solidFill>
                  <a:srgbClr val="00B050"/>
                </a:solidFill>
              </a:rPr>
              <a:t>iptr</a:t>
            </a:r>
            <a:r>
              <a:rPr lang="zh-CN" altLang="en-US" dirty="0">
                <a:solidFill>
                  <a:srgbClr val="00B050"/>
                </a:solidFill>
              </a:rPr>
              <a:t>指向</a:t>
            </a:r>
            <a:r>
              <a:rPr lang="en-US" altLang="zh-CN" dirty="0">
                <a:solidFill>
                  <a:srgbClr val="00B050"/>
                </a:solidFill>
              </a:rPr>
              <a:t>a[6],q</a:t>
            </a:r>
            <a:r>
              <a:rPr lang="zh-CN" altLang="en-US" dirty="0">
                <a:solidFill>
                  <a:srgbClr val="00B050"/>
                </a:solidFill>
              </a:rPr>
              <a:t>指向</a:t>
            </a:r>
            <a:r>
              <a:rPr lang="en-US" altLang="zh-CN" dirty="0">
                <a:solidFill>
                  <a:srgbClr val="00B050"/>
                </a:solidFill>
              </a:rPr>
              <a:t>a[6]</a:t>
            </a:r>
          </a:p>
          <a:p>
            <a:pPr lvl="1">
              <a:spcBef>
                <a:spcPts val="300"/>
              </a:spcBef>
              <a:spcAft>
                <a:spcPts val="0"/>
              </a:spcAft>
              <a:tabLst>
                <a:tab pos="2243138" algn="l"/>
              </a:tabLst>
            </a:pPr>
            <a:r>
              <a:rPr lang="en-US" altLang="zh-CN" dirty="0"/>
              <a:t>u=*(++</a:t>
            </a:r>
            <a:r>
              <a:rPr lang="en-US" altLang="zh-CN" dirty="0" err="1"/>
              <a:t>iptr</a:t>
            </a:r>
            <a:r>
              <a:rPr lang="en-US" altLang="zh-CN" dirty="0"/>
              <a:t>);</a:t>
            </a:r>
            <a:r>
              <a:rPr lang="en-US" altLang="zh-CN" dirty="0">
                <a:solidFill>
                  <a:srgbClr val="00B050"/>
                </a:solidFill>
              </a:rPr>
              <a:t>	//</a:t>
            </a:r>
            <a:r>
              <a:rPr lang="en-US" altLang="zh-CN" dirty="0" err="1">
                <a:solidFill>
                  <a:srgbClr val="00B050"/>
                </a:solidFill>
              </a:rPr>
              <a:t>iptr</a:t>
            </a:r>
            <a:r>
              <a:rPr lang="zh-CN" altLang="en-US" dirty="0">
                <a:solidFill>
                  <a:srgbClr val="00B050"/>
                </a:solidFill>
              </a:rPr>
              <a:t>指向</a:t>
            </a:r>
            <a:r>
              <a:rPr lang="en-US" altLang="zh-CN" dirty="0">
                <a:solidFill>
                  <a:srgbClr val="00B050"/>
                </a:solidFill>
              </a:rPr>
              <a:t>a[6],u</a:t>
            </a:r>
            <a:r>
              <a:rPr lang="zh-CN" altLang="en-US" dirty="0">
                <a:solidFill>
                  <a:srgbClr val="00B050"/>
                </a:solidFill>
              </a:rPr>
              <a:t>的值为</a:t>
            </a:r>
            <a:r>
              <a:rPr lang="en-US" altLang="zh-CN" dirty="0">
                <a:solidFill>
                  <a:srgbClr val="00B050"/>
                </a:solidFill>
              </a:rPr>
              <a:t>60</a:t>
            </a:r>
            <a:endParaRPr lang="en-US" altLang="zh-CN" dirty="0"/>
          </a:p>
          <a:p>
            <a:pPr lvl="1">
              <a:spcBef>
                <a:spcPts val="300"/>
              </a:spcBef>
              <a:spcAft>
                <a:spcPts val="0"/>
              </a:spcAft>
              <a:tabLst>
                <a:tab pos="2243138" algn="l"/>
              </a:tabLst>
            </a:pPr>
            <a:r>
              <a:rPr lang="en-US" altLang="zh-CN" dirty="0"/>
              <a:t>u=</a:t>
            </a:r>
            <a:r>
              <a:rPr lang="zh-CN" altLang="en-US" dirty="0"/>
              <a:t>*</a:t>
            </a:r>
            <a:r>
              <a:rPr lang="en-US" altLang="zh-CN" dirty="0"/>
              <a:t>++</a:t>
            </a:r>
            <a:r>
              <a:rPr lang="en-US" altLang="zh-CN" dirty="0" err="1"/>
              <a:t>iptr</a:t>
            </a:r>
            <a:r>
              <a:rPr lang="en-US" altLang="zh-CN" dirty="0"/>
              <a:t>;	</a:t>
            </a:r>
            <a:r>
              <a:rPr lang="en-US" altLang="zh-CN" dirty="0">
                <a:solidFill>
                  <a:srgbClr val="00B050"/>
                </a:solidFill>
              </a:rPr>
              <a:t>//</a:t>
            </a:r>
            <a:r>
              <a:rPr lang="zh-CN" altLang="en-US" dirty="0">
                <a:solidFill>
                  <a:srgbClr val="00B050"/>
                </a:solidFill>
              </a:rPr>
              <a:t>同 </a:t>
            </a:r>
            <a:r>
              <a:rPr lang="en-US" altLang="zh-CN" dirty="0">
                <a:solidFill>
                  <a:srgbClr val="00B050"/>
                </a:solidFill>
              </a:rPr>
              <a:t>u=*(++</a:t>
            </a:r>
            <a:r>
              <a:rPr lang="en-US" altLang="zh-CN" dirty="0" err="1">
                <a:solidFill>
                  <a:srgbClr val="00B050"/>
                </a:solidFill>
              </a:rPr>
              <a:t>iptr</a:t>
            </a:r>
            <a:r>
              <a:rPr lang="en-US" altLang="zh-CN" dirty="0">
                <a:solidFill>
                  <a:srgbClr val="00B050"/>
                </a:solidFill>
              </a:rPr>
              <a:t>);</a:t>
            </a:r>
            <a:endParaRPr lang="zh-CN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121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509E30-3ED7-49D5-B52D-1564B5933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特殊指针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24F4D0-A30C-476D-9A02-8A33D253C4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dirty="0">
                <a:solidFill>
                  <a:srgbClr val="0070C0"/>
                </a:solidFill>
              </a:rPr>
              <a:t>空指针</a:t>
            </a:r>
            <a:r>
              <a:rPr lang="en-US" altLang="zh-CN" dirty="0"/>
              <a:t>NULL</a:t>
            </a:r>
            <a:r>
              <a:rPr lang="zh-CN" altLang="en-US" dirty="0"/>
              <a:t>是</a:t>
            </a:r>
            <a:r>
              <a:rPr lang="en-US" altLang="zh-CN" dirty="0"/>
              <a:t>C</a:t>
            </a:r>
            <a:r>
              <a:rPr lang="zh-CN" altLang="en-US" dirty="0"/>
              <a:t>指针类型中的一个特殊值，表示指针变量的值为空，即不指向任何内存单元，常用于初始化指针变量</a:t>
            </a:r>
          </a:p>
          <a:p>
            <a:pPr marL="671513" indent="0">
              <a:buNone/>
            </a:pPr>
            <a:r>
              <a:rPr lang="zh-CN" altLang="en-US" dirty="0"/>
              <a:t>如：</a:t>
            </a:r>
            <a:r>
              <a:rPr lang="en-US" altLang="zh-CN" dirty="0"/>
              <a:t>int *p=NULL;     </a:t>
            </a:r>
            <a:r>
              <a:rPr lang="en-US" altLang="zh-CN" dirty="0">
                <a:solidFill>
                  <a:srgbClr val="00B050"/>
                </a:solidFill>
              </a:rPr>
              <a:t>//NULL</a:t>
            </a:r>
            <a:r>
              <a:rPr lang="zh-CN" altLang="en-US" dirty="0">
                <a:solidFill>
                  <a:srgbClr val="00B050"/>
                </a:solidFill>
              </a:rPr>
              <a:t>的值为</a:t>
            </a:r>
            <a:r>
              <a:rPr lang="en-US" altLang="zh-CN" dirty="0">
                <a:solidFill>
                  <a:srgbClr val="00B050"/>
                </a:solidFill>
              </a:rPr>
              <a:t>0</a:t>
            </a:r>
            <a:r>
              <a:rPr lang="zh-CN" altLang="en-US" dirty="0">
                <a:solidFill>
                  <a:srgbClr val="00B050"/>
                </a:solidFill>
              </a:rPr>
              <a:t>，但不是地址</a:t>
            </a:r>
            <a:r>
              <a:rPr lang="en-US" altLang="zh-CN" dirty="0">
                <a:solidFill>
                  <a:srgbClr val="00B050"/>
                </a:solidFill>
              </a:rPr>
              <a:t>0H</a:t>
            </a:r>
            <a:endParaRPr lang="zh-CN" altLang="en-US" dirty="0">
              <a:solidFill>
                <a:srgbClr val="00B050"/>
              </a:solidFill>
            </a:endParaRPr>
          </a:p>
          <a:p>
            <a:pPr>
              <a:lnSpc>
                <a:spcPct val="90000"/>
              </a:lnSpc>
            </a:pPr>
            <a:endParaRPr lang="en-US" altLang="zh-CN" dirty="0">
              <a:solidFill>
                <a:srgbClr val="00B0F0"/>
              </a:solidFill>
            </a:endParaRPr>
          </a:p>
          <a:p>
            <a:pPr>
              <a:lnSpc>
                <a:spcPct val="90000"/>
              </a:lnSpc>
            </a:pPr>
            <a:r>
              <a:rPr lang="zh-CN" altLang="en-US" dirty="0">
                <a:solidFill>
                  <a:srgbClr val="0070C0"/>
                </a:solidFill>
              </a:rPr>
              <a:t>无效指针</a:t>
            </a:r>
            <a:r>
              <a:rPr lang="zh-CN" altLang="en-US" dirty="0"/>
              <a:t>是一个指针变量无值，如指针变量未赋值或指针运算超出预想范围（数组越限），后果不确定</a:t>
            </a:r>
          </a:p>
          <a:p>
            <a:endParaRPr lang="en-US" altLang="zh-CN" dirty="0"/>
          </a:p>
          <a:p>
            <a:r>
              <a:rPr lang="zh-CN" altLang="en-US" dirty="0">
                <a:solidFill>
                  <a:srgbClr val="0070C0"/>
                </a:solidFill>
              </a:rPr>
              <a:t>空指针</a:t>
            </a:r>
            <a:r>
              <a:rPr lang="zh-CN" altLang="en-US" dirty="0"/>
              <a:t>是用</a:t>
            </a:r>
            <a:r>
              <a:rPr lang="en-US" altLang="zh-CN" dirty="0"/>
              <a:t>void</a:t>
            </a:r>
            <a:r>
              <a:rPr lang="zh-CN" altLang="en-US" dirty="0"/>
              <a:t>声明的一种通用指针变量（万能指针）</a:t>
            </a:r>
          </a:p>
          <a:p>
            <a:pPr lvl="1"/>
            <a:r>
              <a:rPr lang="zh-CN" altLang="en-US" dirty="0"/>
              <a:t>声明形式：</a:t>
            </a:r>
            <a:r>
              <a:rPr lang="en-US" altLang="zh-CN" dirty="0">
                <a:solidFill>
                  <a:srgbClr val="0070C0"/>
                </a:solidFill>
              </a:rPr>
              <a:t>void *</a:t>
            </a:r>
            <a:r>
              <a:rPr lang="zh-CN" altLang="en-US" dirty="0">
                <a:solidFill>
                  <a:srgbClr val="0070C0"/>
                </a:solidFill>
              </a:rPr>
              <a:t>变量名</a:t>
            </a:r>
            <a:r>
              <a:rPr lang="en-US" altLang="zh-CN" dirty="0">
                <a:solidFill>
                  <a:srgbClr val="0070C0"/>
                </a:solidFill>
              </a:rPr>
              <a:t>;</a:t>
            </a:r>
          </a:p>
          <a:p>
            <a:pPr lvl="1"/>
            <a:r>
              <a:rPr lang="zh-CN" altLang="en-US" dirty="0"/>
              <a:t>其它类型指针可以直接赋值给</a:t>
            </a:r>
            <a:r>
              <a:rPr lang="en-US" altLang="zh-CN" dirty="0"/>
              <a:t>void</a:t>
            </a:r>
            <a:r>
              <a:rPr lang="zh-CN" altLang="en-US" dirty="0"/>
              <a:t>指针</a:t>
            </a:r>
          </a:p>
          <a:p>
            <a:pPr lvl="1"/>
            <a:r>
              <a:rPr lang="en-US" altLang="zh-CN" dirty="0"/>
              <a:t>void</a:t>
            </a:r>
            <a:r>
              <a:rPr lang="zh-CN" altLang="en-US" dirty="0"/>
              <a:t>指针赋值给其它类型指针时，必须进行强制类型转换</a:t>
            </a:r>
          </a:p>
          <a:p>
            <a:pPr lvl="1"/>
            <a:r>
              <a:rPr lang="en-US" altLang="zh-CN" dirty="0"/>
              <a:t>void</a:t>
            </a:r>
            <a:r>
              <a:rPr lang="zh-CN" altLang="en-US" dirty="0"/>
              <a:t>指针不能直接取值或运算，一般应将</a:t>
            </a:r>
            <a:r>
              <a:rPr lang="en-US" altLang="zh-CN" dirty="0"/>
              <a:t>void</a:t>
            </a:r>
            <a:r>
              <a:rPr lang="zh-CN" altLang="en-US" dirty="0"/>
              <a:t>指针强制转换后再进行有关操作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5321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0B9652-298D-4813-9222-15DD41CDC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特殊指针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B60B42-16EE-4586-AC13-1713F9358B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指针可以强制类型转换，实现不同类型指针变量间的交叉赋值，但程序员必须非常清楚自己在做什么</a:t>
            </a:r>
          </a:p>
          <a:p>
            <a:r>
              <a:rPr lang="zh-CN" altLang="en-US" dirty="0"/>
              <a:t>例，</a:t>
            </a:r>
            <a:endParaRPr lang="en-US" altLang="zh-CN" dirty="0"/>
          </a:p>
          <a:p>
            <a:pPr marL="2506663" lvl="1" indent="-1789113">
              <a:buNone/>
            </a:pPr>
            <a:r>
              <a:rPr lang="en-US" altLang="zh-CN" dirty="0"/>
              <a:t>int vi1, vi2, *</a:t>
            </a:r>
            <a:r>
              <a:rPr lang="en-US" altLang="zh-CN" dirty="0" err="1"/>
              <a:t>ip</a:t>
            </a:r>
            <a:r>
              <a:rPr lang="en-US" altLang="zh-CN" dirty="0"/>
              <a:t>;</a:t>
            </a:r>
          </a:p>
          <a:p>
            <a:pPr marL="2506663" lvl="1" indent="-1789113">
              <a:buNone/>
            </a:pPr>
            <a:r>
              <a:rPr lang="en-US" altLang="zh-CN" dirty="0"/>
              <a:t>float </a:t>
            </a:r>
            <a:r>
              <a:rPr lang="en-US" altLang="zh-CN" dirty="0" err="1"/>
              <a:t>vf</a:t>
            </a:r>
            <a:r>
              <a:rPr lang="en-US" altLang="zh-CN" dirty="0"/>
              <a:t>, *</a:t>
            </a:r>
            <a:r>
              <a:rPr lang="en-US" altLang="zh-CN" dirty="0" err="1"/>
              <a:t>fp</a:t>
            </a:r>
            <a:r>
              <a:rPr lang="en-US" altLang="zh-CN" dirty="0"/>
              <a:t>;</a:t>
            </a:r>
          </a:p>
          <a:p>
            <a:pPr marL="2506663" lvl="1" indent="-1789113">
              <a:buNone/>
            </a:pPr>
            <a:r>
              <a:rPr lang="en-US" altLang="zh-CN" dirty="0"/>
              <a:t>void *</a:t>
            </a:r>
            <a:r>
              <a:rPr lang="en-US" altLang="zh-CN" dirty="0" err="1"/>
              <a:t>xp</a:t>
            </a:r>
            <a:r>
              <a:rPr lang="en-US" altLang="zh-CN" dirty="0"/>
              <a:t>;</a:t>
            </a:r>
          </a:p>
          <a:p>
            <a:pPr marL="2506663" lvl="1" indent="-1789113">
              <a:buNone/>
              <a:tabLst>
                <a:tab pos="2506663" algn="l"/>
              </a:tabLst>
            </a:pPr>
            <a:r>
              <a:rPr lang="en-US" altLang="zh-CN" dirty="0" err="1"/>
              <a:t>ip</a:t>
            </a:r>
            <a:r>
              <a:rPr lang="en-US" altLang="zh-CN" dirty="0"/>
              <a:t>=&amp;vi1;	</a:t>
            </a:r>
            <a:r>
              <a:rPr lang="en-US" altLang="zh-CN" dirty="0">
                <a:solidFill>
                  <a:srgbClr val="00B050"/>
                </a:solidFill>
              </a:rPr>
              <a:t>//</a:t>
            </a:r>
            <a:r>
              <a:rPr lang="zh-CN" altLang="en-US" dirty="0">
                <a:solidFill>
                  <a:srgbClr val="00B050"/>
                </a:solidFill>
              </a:rPr>
              <a:t>正确</a:t>
            </a:r>
          </a:p>
          <a:p>
            <a:pPr marL="2506663" lvl="1" indent="-1789113">
              <a:buNone/>
              <a:tabLst>
                <a:tab pos="2506663" algn="l"/>
              </a:tabLst>
            </a:pPr>
            <a:r>
              <a:rPr lang="en-US" altLang="zh-CN" dirty="0" err="1"/>
              <a:t>fp</a:t>
            </a:r>
            <a:r>
              <a:rPr lang="en-US" altLang="zh-CN" dirty="0"/>
              <a:t>=&amp;</a:t>
            </a:r>
            <a:r>
              <a:rPr lang="en-US" altLang="zh-CN" dirty="0" err="1"/>
              <a:t>vf</a:t>
            </a:r>
            <a:r>
              <a:rPr lang="en-US" altLang="zh-CN" dirty="0"/>
              <a:t>; 	</a:t>
            </a:r>
            <a:r>
              <a:rPr lang="en-US" altLang="zh-CN" dirty="0">
                <a:solidFill>
                  <a:srgbClr val="00B050"/>
                </a:solidFill>
              </a:rPr>
              <a:t>//</a:t>
            </a:r>
            <a:r>
              <a:rPr lang="zh-CN" altLang="en-US" dirty="0">
                <a:solidFill>
                  <a:srgbClr val="00B050"/>
                </a:solidFill>
              </a:rPr>
              <a:t>正确</a:t>
            </a:r>
          </a:p>
          <a:p>
            <a:pPr marL="2506663" lvl="1" indent="-1789113">
              <a:buNone/>
              <a:tabLst>
                <a:tab pos="2506663" algn="l"/>
              </a:tabLst>
            </a:pPr>
            <a:r>
              <a:rPr lang="en-US" altLang="zh-CN" dirty="0" err="1"/>
              <a:t>ip</a:t>
            </a:r>
            <a:r>
              <a:rPr lang="en-US" altLang="zh-CN" dirty="0"/>
              <a:t>=</a:t>
            </a:r>
            <a:r>
              <a:rPr lang="en-US" altLang="zh-CN" dirty="0" err="1"/>
              <a:t>fp</a:t>
            </a:r>
            <a:r>
              <a:rPr lang="en-US" altLang="zh-CN" dirty="0"/>
              <a:t>; </a:t>
            </a:r>
            <a:r>
              <a:rPr lang="en-US" altLang="zh-CN" dirty="0" err="1"/>
              <a:t>fp</a:t>
            </a:r>
            <a:r>
              <a:rPr lang="en-US" altLang="zh-CN" dirty="0"/>
              <a:t>=</a:t>
            </a:r>
            <a:r>
              <a:rPr lang="en-US" altLang="zh-CN" dirty="0" err="1"/>
              <a:t>ip</a:t>
            </a:r>
            <a:r>
              <a:rPr lang="en-US" altLang="zh-CN" dirty="0"/>
              <a:t>;	</a:t>
            </a:r>
            <a:r>
              <a:rPr lang="en-US" altLang="zh-CN" dirty="0">
                <a:solidFill>
                  <a:srgbClr val="FF0000"/>
                </a:solidFill>
              </a:rPr>
              <a:t>//</a:t>
            </a:r>
            <a:r>
              <a:rPr lang="zh-CN" altLang="en-US" dirty="0">
                <a:solidFill>
                  <a:srgbClr val="FF0000"/>
                </a:solidFill>
              </a:rPr>
              <a:t>错误，类型不匹配（有的编译器只警告，可以运行，但结果错误）</a:t>
            </a:r>
          </a:p>
          <a:p>
            <a:pPr marL="2506663" lvl="1" indent="-1789113">
              <a:buNone/>
              <a:tabLst>
                <a:tab pos="2506663" algn="l"/>
              </a:tabLst>
            </a:pPr>
            <a:r>
              <a:rPr lang="en-US" altLang="zh-CN" dirty="0" err="1"/>
              <a:t>xp</a:t>
            </a:r>
            <a:r>
              <a:rPr lang="en-US" altLang="zh-CN" dirty="0"/>
              <a:t>=</a:t>
            </a:r>
            <a:r>
              <a:rPr lang="en-US" altLang="zh-CN" dirty="0" err="1"/>
              <a:t>fp</a:t>
            </a:r>
            <a:r>
              <a:rPr lang="en-US" altLang="zh-CN" dirty="0"/>
              <a:t>; </a:t>
            </a:r>
            <a:r>
              <a:rPr lang="en-US" altLang="zh-CN" dirty="0" err="1"/>
              <a:t>xp</a:t>
            </a:r>
            <a:r>
              <a:rPr lang="en-US" altLang="zh-CN" dirty="0"/>
              <a:t>=</a:t>
            </a:r>
            <a:r>
              <a:rPr lang="en-US" altLang="zh-CN" dirty="0" err="1"/>
              <a:t>ip</a:t>
            </a:r>
            <a:r>
              <a:rPr lang="en-US" altLang="zh-CN" dirty="0"/>
              <a:t>;	</a:t>
            </a:r>
            <a:r>
              <a:rPr lang="en-US" altLang="zh-CN" dirty="0">
                <a:solidFill>
                  <a:srgbClr val="00B050"/>
                </a:solidFill>
              </a:rPr>
              <a:t>//</a:t>
            </a:r>
            <a:r>
              <a:rPr lang="zh-CN" altLang="en-US" dirty="0">
                <a:solidFill>
                  <a:srgbClr val="00B050"/>
                </a:solidFill>
              </a:rPr>
              <a:t>正确，使用时必须类型转换，比如：</a:t>
            </a:r>
            <a:r>
              <a:rPr lang="en-US" altLang="zh-CN" dirty="0" err="1">
                <a:solidFill>
                  <a:srgbClr val="00B050"/>
                </a:solidFill>
              </a:rPr>
              <a:t>printf</a:t>
            </a:r>
            <a:r>
              <a:rPr lang="en-US" altLang="zh-CN" dirty="0">
                <a:solidFill>
                  <a:srgbClr val="00B050"/>
                </a:solidFill>
              </a:rPr>
              <a:t>(" %d ", *(int *)</a:t>
            </a:r>
            <a:r>
              <a:rPr lang="en-US" altLang="zh-CN" dirty="0" err="1">
                <a:solidFill>
                  <a:srgbClr val="00B050"/>
                </a:solidFill>
              </a:rPr>
              <a:t>xp</a:t>
            </a:r>
            <a:r>
              <a:rPr lang="en-US" altLang="zh-CN" dirty="0">
                <a:solidFill>
                  <a:srgbClr val="00B050"/>
                </a:solidFill>
              </a:rPr>
              <a:t> );</a:t>
            </a:r>
            <a:endParaRPr lang="zh-CN" altLang="en-US" dirty="0">
              <a:solidFill>
                <a:srgbClr val="00B050"/>
              </a:solidFill>
            </a:endParaRPr>
          </a:p>
          <a:p>
            <a:pPr marL="2506663" lvl="1" indent="-1789113">
              <a:buNone/>
              <a:tabLst>
                <a:tab pos="2506663" algn="l"/>
              </a:tabLst>
            </a:pPr>
            <a:r>
              <a:rPr lang="en-US" altLang="zh-CN" dirty="0" err="1"/>
              <a:t>ip</a:t>
            </a:r>
            <a:r>
              <a:rPr lang="en-US" altLang="zh-CN" dirty="0"/>
              <a:t>=</a:t>
            </a:r>
            <a:r>
              <a:rPr lang="en-US" altLang="zh-CN" dirty="0" err="1"/>
              <a:t>xp</a:t>
            </a:r>
            <a:r>
              <a:rPr lang="en-US" altLang="zh-CN" dirty="0"/>
              <a:t>;	</a:t>
            </a:r>
            <a:r>
              <a:rPr lang="en-US" altLang="zh-CN" dirty="0">
                <a:solidFill>
                  <a:srgbClr val="FF0000"/>
                </a:solidFill>
              </a:rPr>
              <a:t>//</a:t>
            </a:r>
            <a:r>
              <a:rPr lang="zh-CN" altLang="en-US" dirty="0">
                <a:solidFill>
                  <a:srgbClr val="FF0000"/>
                </a:solidFill>
              </a:rPr>
              <a:t>错误，类型不匹配（有的编译器可通过编译，但结果错误）</a:t>
            </a:r>
          </a:p>
          <a:p>
            <a:pPr marL="2506663" lvl="1" indent="-1789113">
              <a:buNone/>
              <a:tabLst>
                <a:tab pos="2506663" algn="l"/>
              </a:tabLst>
            </a:pPr>
            <a:r>
              <a:rPr lang="en-US" altLang="zh-CN" dirty="0" err="1"/>
              <a:t>ip</a:t>
            </a:r>
            <a:r>
              <a:rPr lang="en-US" altLang="zh-CN" dirty="0"/>
              <a:t>=(int *)</a:t>
            </a:r>
            <a:r>
              <a:rPr lang="en-US" altLang="zh-CN" dirty="0" err="1"/>
              <a:t>xp</a:t>
            </a:r>
            <a:r>
              <a:rPr lang="en-US" altLang="zh-CN" dirty="0"/>
              <a:t>;	</a:t>
            </a:r>
            <a:r>
              <a:rPr lang="en-US" altLang="zh-CN" dirty="0">
                <a:solidFill>
                  <a:srgbClr val="00B050"/>
                </a:solidFill>
              </a:rPr>
              <a:t>//</a:t>
            </a:r>
            <a:r>
              <a:rPr lang="zh-CN" altLang="en-US" dirty="0">
                <a:solidFill>
                  <a:srgbClr val="00B050"/>
                </a:solidFill>
              </a:rPr>
              <a:t>正确</a:t>
            </a:r>
          </a:p>
        </p:txBody>
      </p:sp>
    </p:spTree>
    <p:extLst>
      <p:ext uri="{BB962C8B-B14F-4D97-AF65-F5344CB8AC3E}">
        <p14:creationId xmlns:p14="http://schemas.microsoft.com/office/powerpoint/2010/main" val="1086705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0F696-055A-4FD1-9B94-F5E873227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指针与数组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D4DA87-B980-4B24-A60D-F67E5C12B5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声明变量时的</a:t>
            </a:r>
            <a:r>
              <a:rPr lang="zh-CN" altLang="en-US" dirty="0">
                <a:solidFill>
                  <a:srgbClr val="C00000"/>
                </a:solidFill>
              </a:rPr>
              <a:t>数组名</a:t>
            </a:r>
            <a:r>
              <a:rPr lang="zh-CN" altLang="en-US" dirty="0"/>
              <a:t>是一个</a:t>
            </a:r>
            <a:r>
              <a:rPr lang="zh-CN" altLang="en-US" dirty="0">
                <a:solidFill>
                  <a:srgbClr val="0070C0"/>
                </a:solidFill>
              </a:rPr>
              <a:t>符号地址常量</a:t>
            </a:r>
            <a:r>
              <a:rPr lang="zh-CN" altLang="en-US" dirty="0"/>
              <a:t>，可以理解为指针常量，指向数组的首元素地址，是</a:t>
            </a:r>
            <a:r>
              <a:rPr lang="zh-CN" altLang="en-US" dirty="0">
                <a:solidFill>
                  <a:srgbClr val="0070C0"/>
                </a:solidFill>
              </a:rPr>
              <a:t>右值</a:t>
            </a:r>
            <a:r>
              <a:rPr lang="zh-CN" altLang="en-US" dirty="0"/>
              <a:t>，不能对数组名赋值</a:t>
            </a:r>
          </a:p>
          <a:p>
            <a:r>
              <a:rPr lang="zh-CN" altLang="en-US" dirty="0"/>
              <a:t>除了数组名的值不能改变外，数组名和指针在很多地方可以通用</a:t>
            </a:r>
            <a:endParaRPr lang="en-US" altLang="zh-CN" dirty="0"/>
          </a:p>
          <a:p>
            <a:r>
              <a:rPr lang="zh-CN" altLang="en-US" dirty="0"/>
              <a:t>例如 </a:t>
            </a:r>
            <a:r>
              <a:rPr lang="en-US" altLang="zh-CN" dirty="0"/>
              <a:t>int a[5], *</a:t>
            </a:r>
            <a:r>
              <a:rPr lang="en-US" altLang="zh-CN" dirty="0" err="1"/>
              <a:t>iptr</a:t>
            </a:r>
            <a:r>
              <a:rPr lang="en-US" altLang="zh-CN" dirty="0"/>
              <a:t>=a;</a:t>
            </a:r>
          </a:p>
          <a:p>
            <a:pPr lvl="1"/>
            <a:r>
              <a:rPr lang="en-US" altLang="zh-CN" dirty="0" err="1"/>
              <a:t>iptr</a:t>
            </a:r>
            <a:r>
              <a:rPr lang="en-US" altLang="zh-CN" dirty="0"/>
              <a:t>=a; </a:t>
            </a:r>
            <a:r>
              <a:rPr lang="zh-CN" altLang="en-US" dirty="0"/>
              <a:t>等价于</a:t>
            </a:r>
            <a:r>
              <a:rPr lang="en-US" altLang="zh-CN" dirty="0" err="1"/>
              <a:t>iptr</a:t>
            </a:r>
            <a:r>
              <a:rPr lang="en-US" altLang="zh-CN" dirty="0"/>
              <a:t>=&amp;a[0]; </a:t>
            </a:r>
            <a:r>
              <a:rPr lang="zh-CN" altLang="en-US" dirty="0"/>
              <a:t>即取元素地址</a:t>
            </a:r>
          </a:p>
          <a:p>
            <a:pPr lvl="1"/>
            <a:r>
              <a:rPr lang="en-US" altLang="zh-CN" dirty="0"/>
              <a:t>a[3] </a:t>
            </a:r>
            <a:r>
              <a:rPr lang="zh-CN" altLang="en-US" dirty="0"/>
              <a:t>↔ *</a:t>
            </a:r>
            <a:r>
              <a:rPr lang="en-US" altLang="zh-CN" dirty="0"/>
              <a:t>(a+3) </a:t>
            </a:r>
            <a:r>
              <a:rPr lang="zh-CN" altLang="en-US" dirty="0"/>
              <a:t>↔ </a:t>
            </a:r>
            <a:r>
              <a:rPr lang="en-US" altLang="zh-CN" dirty="0"/>
              <a:t>*(iptr+3) </a:t>
            </a:r>
            <a:r>
              <a:rPr lang="zh-CN" altLang="en-US" dirty="0"/>
              <a:t>↔ </a:t>
            </a:r>
            <a:r>
              <a:rPr lang="en-US" altLang="zh-CN" dirty="0" err="1"/>
              <a:t>iptr</a:t>
            </a:r>
            <a:r>
              <a:rPr lang="en-US" altLang="zh-CN" dirty="0"/>
              <a:t>[3]</a:t>
            </a:r>
          </a:p>
          <a:p>
            <a:pPr lvl="1"/>
            <a:r>
              <a:rPr lang="en-US" altLang="zh-CN" dirty="0">
                <a:solidFill>
                  <a:srgbClr val="00B050"/>
                </a:solidFill>
              </a:rPr>
              <a:t>*(iptr+3)</a:t>
            </a:r>
            <a:r>
              <a:rPr lang="zh-CN" altLang="en-US" dirty="0"/>
              <a:t>的运算过程：取出指针变量</a:t>
            </a:r>
            <a:r>
              <a:rPr lang="en-US" altLang="zh-CN" dirty="0" err="1"/>
              <a:t>iptr</a:t>
            </a:r>
            <a:r>
              <a:rPr lang="zh-CN" altLang="en-US" dirty="0"/>
              <a:t>的值，加上 </a:t>
            </a:r>
            <a:r>
              <a:rPr lang="en-US" altLang="zh-CN" dirty="0"/>
              <a:t>3×sizeof(int)</a:t>
            </a:r>
            <a:r>
              <a:rPr lang="zh-CN" altLang="en-US" dirty="0"/>
              <a:t>，得到新地址 </a:t>
            </a:r>
            <a:r>
              <a:rPr lang="en-US" altLang="zh-CN" dirty="0"/>
              <a:t>&amp;a[3]</a:t>
            </a:r>
            <a:r>
              <a:rPr lang="zh-CN" altLang="en-US" dirty="0"/>
              <a:t>，再取值得到内容</a:t>
            </a:r>
            <a:r>
              <a:rPr lang="en-US" altLang="zh-CN" dirty="0"/>
              <a:t>a[3]</a:t>
            </a:r>
          </a:p>
          <a:p>
            <a:pPr lvl="1"/>
            <a:r>
              <a:rPr lang="en-US" altLang="zh-CN" dirty="0">
                <a:solidFill>
                  <a:srgbClr val="00B050"/>
                </a:solidFill>
              </a:rPr>
              <a:t>a[3]</a:t>
            </a:r>
            <a:r>
              <a:rPr lang="zh-CN" altLang="en-US" dirty="0"/>
              <a:t>的运算过程：取出数组首地址，加上 </a:t>
            </a:r>
            <a:r>
              <a:rPr lang="en-US" altLang="zh-CN" dirty="0"/>
              <a:t>3×sizeof(int)</a:t>
            </a:r>
            <a:r>
              <a:rPr lang="zh-CN" altLang="en-US" dirty="0"/>
              <a:t>，得到新地址 </a:t>
            </a:r>
            <a:r>
              <a:rPr lang="en-US" altLang="zh-CN" dirty="0"/>
              <a:t>&amp;a[3]</a:t>
            </a:r>
            <a:r>
              <a:rPr lang="zh-CN" altLang="en-US" dirty="0"/>
              <a:t>，再取值得到内容</a:t>
            </a:r>
            <a:r>
              <a:rPr lang="en-US" altLang="zh-CN" dirty="0"/>
              <a:t>a[3]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2916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BDD66A74-3A1D-4B5A-98E4-597D39BED1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9353728"/>
              </p:ext>
            </p:extLst>
          </p:nvPr>
        </p:nvGraphicFramePr>
        <p:xfrm>
          <a:off x="4098455" y="642551"/>
          <a:ext cx="5662612" cy="50662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2516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D7AA68-F73C-4B03-91A0-C5F65EED7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指针与数组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E6950B-FCA9-499F-951D-95D27ED430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例，指针与数组的效率比较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/>
              <a:t>若是按递增或递减顺序访问数组，用指针，效率高</a:t>
            </a:r>
          </a:p>
          <a:p>
            <a:pPr lvl="1"/>
            <a:r>
              <a:rPr lang="zh-CN" altLang="en-US" dirty="0"/>
              <a:t>若不确定多维数组的高维大小，用指针，灵活</a:t>
            </a:r>
            <a:endParaRPr lang="en-US" altLang="zh-CN" dirty="0"/>
          </a:p>
          <a:p>
            <a:pPr lvl="1"/>
            <a:r>
              <a:rPr lang="zh-CN" altLang="en-US" dirty="0"/>
              <a:t>若随机访问数组，用下标，简洁明了</a:t>
            </a:r>
          </a:p>
        </p:txBody>
      </p:sp>
      <p:sp>
        <p:nvSpPr>
          <p:cNvPr id="5" name="卷形: 垂直 4">
            <a:extLst>
              <a:ext uri="{FF2B5EF4-FFF2-40B4-BE49-F238E27FC236}">
                <a16:creationId xmlns:a16="http://schemas.microsoft.com/office/drawing/2014/main" id="{2A70339A-F66A-4006-AA80-C8A6D2B9DF5F}"/>
              </a:ext>
            </a:extLst>
          </p:cNvPr>
          <p:cNvSpPr/>
          <p:nvPr/>
        </p:nvSpPr>
        <p:spPr bwMode="auto">
          <a:xfrm>
            <a:off x="2171037" y="1376439"/>
            <a:ext cx="7464667" cy="3708318"/>
          </a:xfrm>
          <a:prstGeom prst="verticalScroll">
            <a:avLst>
              <a:gd name="adj" fmla="val 2862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lvl="1">
              <a:tabLst>
                <a:tab pos="354013" algn="l"/>
              </a:tabLs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#include&lt;</a:t>
            </a:r>
            <a:r>
              <a:rPr lang="en-US" altLang="zh-CN" sz="2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stdio.h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 </a:t>
            </a:r>
          </a:p>
          <a:p>
            <a:pPr marL="0" lvl="1">
              <a:tabLst>
                <a:tab pos="354013" algn="l"/>
              </a:tabLs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main() {</a:t>
            </a:r>
          </a:p>
          <a:p>
            <a:pPr marL="0" lvl="1">
              <a:tabLst>
                <a:tab pos="354013" algn="l"/>
              </a:tabLs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int a[5]={1,2,3,4,5};</a:t>
            </a:r>
          </a:p>
          <a:p>
            <a:pPr marL="0" lvl="1">
              <a:tabLst>
                <a:tab pos="354013" algn="l"/>
              </a:tabLs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int </a:t>
            </a:r>
            <a:r>
              <a:rPr lang="en-US" altLang="zh-CN" sz="2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,*p;</a:t>
            </a:r>
          </a:p>
          <a:p>
            <a:pPr marL="0" lvl="1">
              <a:tabLst>
                <a:tab pos="354013" algn="l"/>
              </a:tabLs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for(</a:t>
            </a:r>
            <a:r>
              <a:rPr lang="en-US" altLang="zh-CN" sz="2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=0;i&lt;5;i++) </a:t>
            </a:r>
            <a:r>
              <a:rPr lang="en-US" altLang="zh-CN" sz="2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printf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("%6d",a[</a:t>
            </a:r>
            <a:r>
              <a:rPr lang="en-US" altLang="zh-CN" sz="2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]);  //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下标法</a:t>
            </a:r>
          </a:p>
          <a:p>
            <a:pPr marL="0" lvl="1">
              <a:tabLst>
                <a:tab pos="354013" algn="l"/>
              </a:tabLs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printf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("\n");</a:t>
            </a:r>
          </a:p>
          <a:p>
            <a:pPr marL="0" lvl="1">
              <a:tabLst>
                <a:tab pos="354013" algn="l"/>
              </a:tabLs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for(</a:t>
            </a:r>
            <a:r>
              <a:rPr lang="en-US" altLang="zh-CN" sz="2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=0;i&lt;5;i++) </a:t>
            </a:r>
            <a:r>
              <a:rPr lang="en-US" altLang="zh-CN" sz="2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printf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("%6d",*(</a:t>
            </a:r>
            <a:r>
              <a:rPr lang="en-US" altLang="zh-CN" sz="2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a+i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));  //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数组名法</a:t>
            </a:r>
          </a:p>
          <a:p>
            <a:pPr marL="0" lvl="1">
              <a:tabLst>
                <a:tab pos="354013" algn="l"/>
              </a:tabLs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putchar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('\n’);</a:t>
            </a:r>
          </a:p>
          <a:p>
            <a:pPr marL="0" lvl="1">
              <a:tabLst>
                <a:tab pos="354013" algn="l"/>
              </a:tabLs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for(p=</a:t>
            </a:r>
            <a:r>
              <a:rPr lang="en-US" altLang="zh-CN" sz="2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a;p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&lt;a+5;p++) </a:t>
            </a:r>
            <a:r>
              <a:rPr lang="en-US" altLang="zh-CN" sz="2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printf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("%6d",*p);  //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指针变量法</a:t>
            </a:r>
          </a:p>
          <a:p>
            <a:pPr marL="0" lvl="1">
              <a:tabLst>
                <a:tab pos="354013" algn="l"/>
              </a:tabLs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printf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("\n");</a:t>
            </a:r>
          </a:p>
          <a:p>
            <a:pPr marL="0" lvl="1">
              <a:tabLst>
                <a:tab pos="354013" algn="l"/>
              </a:tabLs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}  //3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条</a:t>
            </a:r>
            <a:r>
              <a:rPr lang="en-US" altLang="zh-CN" sz="2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printf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运行结果一样</a:t>
            </a:r>
          </a:p>
          <a:p>
            <a:pPr eaLnBrk="1" hangingPunct="1"/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E999848-0461-414D-A7E8-EFB206D3B527}"/>
              </a:ext>
            </a:extLst>
          </p:cNvPr>
          <p:cNvGrpSpPr/>
          <p:nvPr/>
        </p:nvGrpSpPr>
        <p:grpSpPr>
          <a:xfrm>
            <a:off x="7587700" y="2563237"/>
            <a:ext cx="1925767" cy="744999"/>
            <a:chOff x="7036361" y="2204864"/>
            <a:chExt cx="1925767" cy="744999"/>
          </a:xfrm>
        </p:grpSpPr>
        <p:sp>
          <p:nvSpPr>
            <p:cNvPr id="7" name="标注: 线形(带边框和强调线) 6">
              <a:extLst>
                <a:ext uri="{FF2B5EF4-FFF2-40B4-BE49-F238E27FC236}">
                  <a16:creationId xmlns:a16="http://schemas.microsoft.com/office/drawing/2014/main" id="{7E0A6456-1E9C-4C05-973F-82FA91E9F937}"/>
                </a:ext>
              </a:extLst>
            </p:cNvPr>
            <p:cNvSpPr/>
            <p:nvPr/>
          </p:nvSpPr>
          <p:spPr bwMode="auto">
            <a:xfrm>
              <a:off x="7479054" y="2204864"/>
              <a:ext cx="1483074" cy="432048"/>
            </a:xfrm>
            <a:prstGeom prst="accentBorderCallout1">
              <a:avLst>
                <a:gd name="adj1" fmla="val 18750"/>
                <a:gd name="adj2" fmla="val -8333"/>
                <a:gd name="adj3" fmla="val 78364"/>
                <a:gd name="adj4" fmla="val -40985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zh-CN" altLang="en-US" sz="24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Arial" panose="020B0604020202020204" pitchFamily="34" charset="0"/>
                </a:rPr>
                <a:t>效率相同</a:t>
              </a: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424A1991-B96A-42DD-AF56-2FAEF84558FF}"/>
                </a:ext>
              </a:extLst>
            </p:cNvPr>
            <p:cNvCxnSpPr/>
            <p:nvPr/>
          </p:nvCxnSpPr>
          <p:spPr bwMode="auto">
            <a:xfrm flipH="1">
              <a:off x="7036361" y="2296536"/>
              <a:ext cx="314455" cy="65332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" name="标注: 线形(带边框和强调线) 8">
            <a:extLst>
              <a:ext uri="{FF2B5EF4-FFF2-40B4-BE49-F238E27FC236}">
                <a16:creationId xmlns:a16="http://schemas.microsoft.com/office/drawing/2014/main" id="{29379C67-9201-4816-835A-95DB743B7722}"/>
              </a:ext>
            </a:extLst>
          </p:cNvPr>
          <p:cNvSpPr/>
          <p:nvPr/>
        </p:nvSpPr>
        <p:spPr bwMode="auto">
          <a:xfrm>
            <a:off x="6261853" y="4508399"/>
            <a:ext cx="1483074" cy="432048"/>
          </a:xfrm>
          <a:prstGeom prst="accentBorderCallout1">
            <a:avLst>
              <a:gd name="adj1" fmla="val 18750"/>
              <a:gd name="adj2" fmla="val -8333"/>
              <a:gd name="adj3" fmla="val -58180"/>
              <a:gd name="adj4" fmla="val -114574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24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效率略高</a:t>
            </a:r>
          </a:p>
        </p:txBody>
      </p:sp>
    </p:spTree>
    <p:extLst>
      <p:ext uri="{BB962C8B-B14F-4D97-AF65-F5344CB8AC3E}">
        <p14:creationId xmlns:p14="http://schemas.microsoft.com/office/powerpoint/2010/main" val="440472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742AF2-4A8A-4867-8331-853ADE0C6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指针与数组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74029A-1F0E-4E70-9E23-F7F69A7A3E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例，猜意图，找错误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指针未复位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数组越界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卷形: 垂直 4">
            <a:extLst>
              <a:ext uri="{FF2B5EF4-FFF2-40B4-BE49-F238E27FC236}">
                <a16:creationId xmlns:a16="http://schemas.microsoft.com/office/drawing/2014/main" id="{D173A237-54EA-4F03-811C-5C9A237BE849}"/>
              </a:ext>
            </a:extLst>
          </p:cNvPr>
          <p:cNvSpPr/>
          <p:nvPr/>
        </p:nvSpPr>
        <p:spPr bwMode="auto">
          <a:xfrm>
            <a:off x="2968147" y="1555700"/>
            <a:ext cx="6020578" cy="3240360"/>
          </a:xfrm>
          <a:prstGeom prst="verticalScroll">
            <a:avLst>
              <a:gd name="adj" fmla="val 437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lvl="2">
              <a:spcBef>
                <a:spcPts val="0"/>
              </a:spcBef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#include&lt;stdio.h&gt;</a:t>
            </a:r>
          </a:p>
          <a:p>
            <a:pPr marL="0" lvl="2">
              <a:spcBef>
                <a:spcPts val="0"/>
              </a:spcBef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main() {</a:t>
            </a:r>
          </a:p>
          <a:p>
            <a:pPr marL="0" lvl="2">
              <a:spcBef>
                <a:spcPts val="0"/>
              </a:spcBef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int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a[10], *p;</a:t>
            </a:r>
          </a:p>
          <a:p>
            <a:pPr marL="0" lvl="2">
              <a:spcBef>
                <a:spcPts val="0"/>
              </a:spcBef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p=a;</a:t>
            </a:r>
          </a:p>
          <a:p>
            <a:pPr marL="0" lvl="2">
              <a:spcBef>
                <a:spcPts val="0"/>
              </a:spcBef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for(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=0;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&lt;6;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++)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scanf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("%d", p++);</a:t>
            </a:r>
          </a:p>
          <a:p>
            <a:pPr marL="0" lvl="2">
              <a:spcBef>
                <a:spcPts val="0"/>
              </a:spcBef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for(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=0;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&lt;6;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++)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("%6d\t", *p++);</a:t>
            </a:r>
          </a:p>
          <a:p>
            <a:pPr marL="0" lvl="2">
              <a:spcBef>
                <a:spcPts val="0"/>
              </a:spcBef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("\n");</a:t>
            </a:r>
          </a:p>
          <a:p>
            <a:pPr marL="0" lvl="2">
              <a:spcBef>
                <a:spcPts val="0"/>
              </a:spcBef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21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73272B-D866-4082-8778-51CDBDB35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例，利用指针访问二维数据，并输出</a:t>
            </a:r>
          </a:p>
        </p:txBody>
      </p:sp>
      <p:sp>
        <p:nvSpPr>
          <p:cNvPr id="5" name="卷形: 垂直 4">
            <a:extLst>
              <a:ext uri="{FF2B5EF4-FFF2-40B4-BE49-F238E27FC236}">
                <a16:creationId xmlns:a16="http://schemas.microsoft.com/office/drawing/2014/main" id="{49C17876-8AAB-4D9C-8168-5D05A0D1FE1D}"/>
              </a:ext>
            </a:extLst>
          </p:cNvPr>
          <p:cNvSpPr/>
          <p:nvPr/>
        </p:nvSpPr>
        <p:spPr bwMode="auto">
          <a:xfrm>
            <a:off x="2721131" y="836713"/>
            <a:ext cx="6768752" cy="4604835"/>
          </a:xfrm>
          <a:prstGeom prst="verticalScroll">
            <a:avLst>
              <a:gd name="adj" fmla="val 2783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#include &lt;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stdio.h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main() {</a:t>
            </a:r>
          </a:p>
          <a:p>
            <a:pPr>
              <a:tabLst>
                <a:tab pos="354013" algn="l"/>
              </a:tabLst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int a[3][4], </a:t>
            </a:r>
            <a:r>
              <a:rPr lang="en-US" altLang="zh-C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j, *p, n=0;</a:t>
            </a:r>
          </a:p>
          <a:p>
            <a:pPr>
              <a:tabLst>
                <a:tab pos="354013" algn="l"/>
              </a:tabLst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for (</a:t>
            </a:r>
            <a:r>
              <a:rPr lang="en-US" altLang="zh-C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=0; </a:t>
            </a:r>
            <a:r>
              <a:rPr lang="en-US" altLang="zh-C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&lt;3; </a:t>
            </a:r>
            <a:r>
              <a:rPr lang="en-US" altLang="zh-C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++)</a:t>
            </a:r>
          </a:p>
          <a:p>
            <a:pPr>
              <a:tabLst>
                <a:tab pos="354013" algn="l"/>
                <a:tab pos="717550" algn="l"/>
              </a:tabLst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for (j=0; j&lt;4; </a:t>
            </a:r>
            <a:r>
              <a:rPr lang="en-US" altLang="zh-C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j++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tabLst>
                <a:tab pos="354013" algn="l"/>
                <a:tab pos="717550" algn="l"/>
                <a:tab pos="1071563" algn="l"/>
              </a:tabLst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altLang="zh-CN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*(*(</a:t>
            </a:r>
            <a:r>
              <a:rPr lang="en-US" altLang="zh-CN" sz="24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a+i</a:t>
            </a:r>
            <a:r>
              <a:rPr lang="en-US" altLang="zh-CN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)+j)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*4+j;</a:t>
            </a:r>
          </a:p>
          <a:p>
            <a:pPr>
              <a:tabLst>
                <a:tab pos="354013" algn="l"/>
                <a:tab pos="717550" algn="l"/>
                <a:tab pos="1071563" algn="l"/>
              </a:tabLst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for (p=</a:t>
            </a:r>
            <a:r>
              <a:rPr lang="en-US" altLang="zh-CN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&amp;a[0][0]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p&lt;=</a:t>
            </a:r>
            <a:r>
              <a:rPr lang="en-US" altLang="zh-CN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&amp;a[2][3]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p++) {</a:t>
            </a:r>
          </a:p>
          <a:p>
            <a:pPr>
              <a:tabLst>
                <a:tab pos="354013" algn="l"/>
                <a:tab pos="717550" algn="l"/>
                <a:tab pos="1071563" algn="l"/>
              </a:tabLst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(“%6d”, *p);</a:t>
            </a:r>
          </a:p>
          <a:p>
            <a:pPr>
              <a:tabLst>
                <a:tab pos="354013" algn="l"/>
                <a:tab pos="717550" algn="l"/>
                <a:tab pos="1071563" algn="l"/>
              </a:tabLst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if (++n%4 == 0) </a:t>
            </a:r>
            <a:r>
              <a:rPr lang="en-US" altLang="zh-C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(“\n”);</a:t>
            </a:r>
          </a:p>
          <a:p>
            <a:pPr>
              <a:tabLst>
                <a:tab pos="354013" algn="l"/>
                <a:tab pos="717550" algn="l"/>
                <a:tab pos="1071563" algn="l"/>
              </a:tabLst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}</a:t>
            </a:r>
          </a:p>
          <a:p>
            <a:pPr>
              <a:tabLst>
                <a:tab pos="354013" algn="l"/>
                <a:tab pos="717550" algn="l"/>
                <a:tab pos="1071563" algn="l"/>
              </a:tabLst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62BFE64-A64A-47FC-B69E-08A874C2F613}"/>
              </a:ext>
            </a:extLst>
          </p:cNvPr>
          <p:cNvSpPr/>
          <p:nvPr/>
        </p:nvSpPr>
        <p:spPr>
          <a:xfrm>
            <a:off x="6787568" y="4533561"/>
            <a:ext cx="3131840" cy="13234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程序运行结果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tabLst>
                <a:tab pos="541338" algn="l"/>
                <a:tab pos="1071563" algn="l"/>
                <a:tab pos="1612900" algn="l"/>
                <a:tab pos="2152650" algn="l"/>
              </a:tabLst>
            </a:pPr>
            <a:r>
              <a:rPr lang="en-US" altLang="zh-CN" sz="2000" dirty="0">
                <a:latin typeface="Consolas" panose="020B0609020204030204" pitchFamily="49" charset="0"/>
              </a:rPr>
              <a:t>0     1     2     3</a:t>
            </a:r>
          </a:p>
          <a:p>
            <a:pPr>
              <a:tabLst>
                <a:tab pos="541338" algn="l"/>
                <a:tab pos="1071563" algn="l"/>
                <a:tab pos="1612900" algn="l"/>
                <a:tab pos="2152650" algn="l"/>
              </a:tabLst>
            </a:pPr>
            <a:r>
              <a:rPr lang="en-US" altLang="zh-CN" sz="2000" dirty="0">
                <a:latin typeface="Consolas" panose="020B0609020204030204" pitchFamily="49" charset="0"/>
              </a:rPr>
              <a:t>4     5     6     7</a:t>
            </a:r>
          </a:p>
          <a:p>
            <a:pPr>
              <a:tabLst>
                <a:tab pos="541338" algn="l"/>
                <a:tab pos="1071563" algn="l"/>
                <a:tab pos="1612900" algn="l"/>
                <a:tab pos="2152650" algn="l"/>
              </a:tabLst>
            </a:pPr>
            <a:r>
              <a:rPr lang="en-US" altLang="zh-CN" sz="2000" dirty="0">
                <a:latin typeface="Consolas" panose="020B0609020204030204" pitchFamily="49" charset="0"/>
              </a:rPr>
              <a:t>8     9    10    11</a:t>
            </a:r>
          </a:p>
        </p:txBody>
      </p:sp>
    </p:spTree>
    <p:extLst>
      <p:ext uri="{BB962C8B-B14F-4D97-AF65-F5344CB8AC3E}">
        <p14:creationId xmlns:p14="http://schemas.microsoft.com/office/powerpoint/2010/main" val="840902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E6B7ABF-F921-4DD6-82D0-5FF5E284C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指向数组的指针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12F872E-3D94-4B72-BD3F-6D33E18676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定义形式：</a:t>
            </a:r>
            <a:r>
              <a:rPr lang="zh-CN" altLang="en-US" dirty="0">
                <a:solidFill>
                  <a:srgbClr val="0070C0"/>
                </a:solidFill>
              </a:rPr>
              <a:t>类型名  </a:t>
            </a:r>
            <a:r>
              <a:rPr lang="en-US" altLang="zh-CN" dirty="0">
                <a:solidFill>
                  <a:srgbClr val="0070C0"/>
                </a:solidFill>
              </a:rPr>
              <a:t>(*</a:t>
            </a:r>
            <a:r>
              <a:rPr lang="zh-CN" altLang="en-US" dirty="0">
                <a:solidFill>
                  <a:srgbClr val="0070C0"/>
                </a:solidFill>
              </a:rPr>
              <a:t>变量名</a:t>
            </a:r>
            <a:r>
              <a:rPr lang="en-US" altLang="zh-CN" dirty="0">
                <a:solidFill>
                  <a:srgbClr val="0070C0"/>
                </a:solidFill>
              </a:rPr>
              <a:t>)[</a:t>
            </a:r>
            <a:r>
              <a:rPr lang="zh-CN" altLang="en-US" dirty="0">
                <a:solidFill>
                  <a:srgbClr val="0070C0"/>
                </a:solidFill>
              </a:rPr>
              <a:t>数组大小</a:t>
            </a:r>
            <a:r>
              <a:rPr lang="en-US" altLang="zh-CN" dirty="0">
                <a:solidFill>
                  <a:srgbClr val="0070C0"/>
                </a:solidFill>
              </a:rPr>
              <a:t>]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如：</a:t>
            </a:r>
            <a:r>
              <a:rPr lang="en-US" altLang="zh-CN" dirty="0">
                <a:solidFill>
                  <a:srgbClr val="000000"/>
                </a:solidFill>
              </a:rPr>
              <a:t>int (*pa)[4]</a:t>
            </a:r>
            <a:r>
              <a:rPr lang="zh-CN" altLang="en-US" dirty="0"/>
              <a:t>，</a:t>
            </a:r>
            <a:r>
              <a:rPr lang="en-US" altLang="zh-CN" dirty="0"/>
              <a:t>pa</a:t>
            </a:r>
            <a:r>
              <a:rPr lang="zh-CN" altLang="en-US" dirty="0"/>
              <a:t>是指向“由</a:t>
            </a:r>
            <a:r>
              <a:rPr lang="en-US" altLang="zh-CN" dirty="0"/>
              <a:t>4</a:t>
            </a:r>
            <a:r>
              <a:rPr lang="zh-CN" altLang="en-US" dirty="0"/>
              <a:t>个整型量构成的数组”的指针变量</a:t>
            </a:r>
            <a:endParaRPr lang="en-US" altLang="zh-CN" dirty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zh-CN" altLang="en-US" sz="2000" dirty="0"/>
              <a:t>若有</a:t>
            </a:r>
            <a:r>
              <a:rPr lang="en-US" altLang="zh-CN" sz="2000" dirty="0"/>
              <a:t>int a[2][4]</a:t>
            </a:r>
            <a:r>
              <a:rPr lang="zh-CN" altLang="en-US" sz="2000" dirty="0"/>
              <a:t>，则可以</a:t>
            </a:r>
            <a:r>
              <a:rPr lang="en-US" altLang="zh-CN" sz="2000" dirty="0"/>
              <a:t>pa=a;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如：</a:t>
            </a:r>
            <a:r>
              <a:rPr lang="en-US" altLang="zh-CN" dirty="0">
                <a:solidFill>
                  <a:srgbClr val="000000"/>
                </a:solidFill>
              </a:rPr>
              <a:t>char (*next)[16]</a:t>
            </a:r>
            <a:r>
              <a:rPr lang="en-US" altLang="zh-CN" dirty="0"/>
              <a:t>, next</a:t>
            </a:r>
            <a:r>
              <a:rPr lang="zh-CN" altLang="en-US" dirty="0"/>
              <a:t>是指向“由</a:t>
            </a:r>
            <a:r>
              <a:rPr lang="en-US" altLang="zh-CN" dirty="0"/>
              <a:t>16</a:t>
            </a:r>
            <a:r>
              <a:rPr lang="zh-CN" altLang="en-US" dirty="0"/>
              <a:t>个字符构成的数组”的指针变量</a:t>
            </a:r>
            <a:endParaRPr lang="en-US" altLang="zh-CN" dirty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zh-CN" altLang="en-US" sz="2000" dirty="0"/>
              <a:t>若有</a:t>
            </a:r>
            <a:r>
              <a:rPr lang="en-US" altLang="zh-CN" sz="2000" dirty="0"/>
              <a:t>char n[5][16]</a:t>
            </a:r>
            <a:r>
              <a:rPr lang="zh-CN" altLang="en-US" sz="2000" dirty="0"/>
              <a:t>，则可以</a:t>
            </a:r>
            <a:r>
              <a:rPr lang="en-US" altLang="zh-CN" sz="2000" dirty="0"/>
              <a:t>next=n;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9892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E6B7ABF-F921-4DD6-82D0-5FF5E284C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指向数组的指针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12F872E-3D94-4B72-BD3F-6D33E18676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例，被调函数的形参分别用</a:t>
            </a:r>
            <a:r>
              <a:rPr lang="zh-CN" altLang="en-US" dirty="0">
                <a:solidFill>
                  <a:srgbClr val="00B050"/>
                </a:solidFill>
              </a:rPr>
              <a:t>指向基本类型的指针</a:t>
            </a:r>
            <a:r>
              <a:rPr lang="zh-CN" altLang="en-US" dirty="0"/>
              <a:t>变量和</a:t>
            </a:r>
            <a:r>
              <a:rPr lang="zh-CN" altLang="en-US" dirty="0">
                <a:solidFill>
                  <a:srgbClr val="00B050"/>
                </a:solidFill>
              </a:rPr>
              <a:t>指向数组的指针</a:t>
            </a:r>
            <a:r>
              <a:rPr lang="zh-CN" altLang="en-US" dirty="0"/>
              <a:t>变量实现二维数组传递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卷形: 垂直 6">
            <a:extLst>
              <a:ext uri="{FF2B5EF4-FFF2-40B4-BE49-F238E27FC236}">
                <a16:creationId xmlns:a16="http://schemas.microsoft.com/office/drawing/2014/main" id="{EFCC7D79-A187-4310-88E8-E4C3156C480A}"/>
              </a:ext>
            </a:extLst>
          </p:cNvPr>
          <p:cNvSpPr/>
          <p:nvPr/>
        </p:nvSpPr>
        <p:spPr bwMode="auto">
          <a:xfrm>
            <a:off x="3382234" y="1927546"/>
            <a:ext cx="5207425" cy="3992241"/>
          </a:xfrm>
          <a:prstGeom prst="verticalScroll">
            <a:avLst>
              <a:gd name="adj" fmla="val 316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tabLst>
                <a:tab pos="354013" algn="l"/>
              </a:tabLst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print_1(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*p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int n) {</a:t>
            </a:r>
          </a:p>
          <a:p>
            <a:pPr>
              <a:tabLst>
                <a:tab pos="354013" algn="l"/>
              </a:tabLst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… 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*(</a:t>
            </a:r>
            <a:r>
              <a:rPr lang="en-US" altLang="zh-CN" sz="2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p+i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…}</a:t>
            </a:r>
          </a:p>
          <a:p>
            <a:pPr>
              <a:tabLst>
                <a:tab pos="354013" algn="l"/>
              </a:tabLst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354013" algn="l"/>
              </a:tabLst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print_2(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(*p)[4]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int m, int n)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pPr>
              <a:tabLst>
                <a:tab pos="354013" algn="l"/>
              </a:tabLst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…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*(*(</a:t>
            </a:r>
            <a:r>
              <a:rPr lang="en-US" altLang="zh-CN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p+i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)+j)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…}</a:t>
            </a:r>
          </a:p>
          <a:p>
            <a:pPr>
              <a:tabLst>
                <a:tab pos="354013" algn="l"/>
              </a:tabLst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354013" algn="l"/>
              </a:tabLst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main() {</a:t>
            </a:r>
          </a:p>
          <a:p>
            <a:pPr>
              <a:tabLst>
                <a:tab pos="354013" algn="l"/>
              </a:tabLst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int a[3][4];</a:t>
            </a:r>
          </a:p>
          <a:p>
            <a:pPr>
              <a:tabLst>
                <a:tab pos="354013" algn="l"/>
              </a:tabLst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int (*pa)[4];</a:t>
            </a:r>
          </a:p>
          <a:p>
            <a:pPr>
              <a:tabLst>
                <a:tab pos="354013" algn="l"/>
              </a:tabLst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…pa=a; print_1(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*pa++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4) …</a:t>
            </a:r>
          </a:p>
          <a:p>
            <a:pPr>
              <a:tabLst>
                <a:tab pos="354013" algn="l"/>
              </a:tabLst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…print_2(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3, 4) …</a:t>
            </a:r>
          </a:p>
          <a:p>
            <a:pPr>
              <a:tabLst>
                <a:tab pos="354013" algn="l"/>
              </a:tabLst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tabLst>
                <a:tab pos="354013" algn="l"/>
                <a:tab pos="717550" algn="l"/>
              </a:tabLst>
            </a:pP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936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B1C2AE-4F76-4523-A029-58FF419E2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指针数组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2069A0-0FB0-4222-9DA5-D57A4F8C0F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可以定义由指针作为元素的数组</a:t>
            </a:r>
            <a:endParaRPr lang="en-US" altLang="zh-CN" dirty="0"/>
          </a:p>
          <a:p>
            <a:pPr>
              <a:lnSpc>
                <a:spcPct val="90000"/>
              </a:lnSpc>
            </a:pPr>
            <a:r>
              <a:rPr lang="zh-CN" altLang="en-US" dirty="0"/>
              <a:t>声明形式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0070C0"/>
                </a:solidFill>
              </a:rPr>
              <a:t>类型说明符  *数组名</a:t>
            </a:r>
            <a:r>
              <a:rPr lang="en-US" altLang="zh-CN" dirty="0">
                <a:solidFill>
                  <a:srgbClr val="0070C0"/>
                </a:solidFill>
              </a:rPr>
              <a:t>[</a:t>
            </a:r>
            <a:r>
              <a:rPr lang="zh-CN" altLang="en-US" dirty="0">
                <a:solidFill>
                  <a:srgbClr val="0070C0"/>
                </a:solidFill>
              </a:rPr>
              <a:t>数组长度</a:t>
            </a:r>
            <a:r>
              <a:rPr lang="en-US" altLang="zh-CN" dirty="0">
                <a:solidFill>
                  <a:srgbClr val="0070C0"/>
                </a:solidFill>
              </a:rPr>
              <a:t>]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dirty="0"/>
              <a:t>例如：</a:t>
            </a:r>
            <a:r>
              <a:rPr lang="en-US" altLang="zh-CN" dirty="0"/>
              <a:t>int *p[3]; char *name[]=... ;      </a:t>
            </a:r>
            <a:r>
              <a:rPr lang="en-US" altLang="zh-CN" dirty="0">
                <a:solidFill>
                  <a:srgbClr val="FF0000"/>
                </a:solidFill>
              </a:rPr>
              <a:t>//</a:t>
            </a:r>
            <a:r>
              <a:rPr lang="zh-CN" altLang="en-US" dirty="0">
                <a:solidFill>
                  <a:srgbClr val="FF0000"/>
                </a:solidFill>
              </a:rPr>
              <a:t>注意</a:t>
            </a:r>
            <a:r>
              <a:rPr lang="en-US" altLang="zh-CN" dirty="0">
                <a:solidFill>
                  <a:srgbClr val="FF0000"/>
                </a:solidFill>
              </a:rPr>
              <a:t>int (*p)[3]</a:t>
            </a:r>
            <a:r>
              <a:rPr lang="zh-CN" altLang="en-US" dirty="0">
                <a:solidFill>
                  <a:srgbClr val="FF0000"/>
                </a:solidFill>
              </a:rPr>
              <a:t>与</a:t>
            </a:r>
            <a:r>
              <a:rPr lang="en-US" altLang="zh-CN" dirty="0">
                <a:solidFill>
                  <a:srgbClr val="FF0000"/>
                </a:solidFill>
              </a:rPr>
              <a:t>int *p[3]</a:t>
            </a:r>
            <a:r>
              <a:rPr lang="zh-CN" altLang="en-US" dirty="0">
                <a:solidFill>
                  <a:srgbClr val="FF0000"/>
                </a:solidFill>
              </a:rPr>
              <a:t>的区别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zh-CN" altLang="en-US" dirty="0"/>
              <a:t>指针数组中的元素都是指向同一类型的指针</a:t>
            </a:r>
            <a:endParaRPr lang="en-US" altLang="zh-CN" dirty="0"/>
          </a:p>
          <a:p>
            <a:r>
              <a:rPr lang="zh-CN" altLang="en-US" dirty="0"/>
              <a:t>应用：</a:t>
            </a:r>
            <a:endParaRPr lang="en-US" altLang="zh-CN" dirty="0"/>
          </a:p>
          <a:p>
            <a:pPr lvl="1"/>
            <a:r>
              <a:rPr lang="zh-CN" altLang="en-US" dirty="0"/>
              <a:t>若有大量数据（例如学生信息）需要按某个元素排序时（例如按姓名拼音顺序），使用指针数组排序，就可以避免大量数据的搬移</a:t>
            </a:r>
            <a:endParaRPr lang="en-US" altLang="zh-CN" dirty="0"/>
          </a:p>
          <a:p>
            <a:pPr lvl="1"/>
            <a:r>
              <a:rPr lang="zh-CN" altLang="en-US" dirty="0"/>
              <a:t>当需要对多个已存在的对象进行批量处理时，也可以使用指针数据</a:t>
            </a:r>
            <a:endParaRPr lang="en-US" altLang="zh-CN" dirty="0"/>
          </a:p>
          <a:p>
            <a:pPr lvl="2"/>
            <a:r>
              <a:rPr lang="zh-CN" altLang="en-US" sz="2000" dirty="0"/>
              <a:t>例如，游戏程序中各自独立行动的人物（不使用多线程），每人一个指针组成数组，就可以在一个循环中顺序处理所有人物</a:t>
            </a:r>
            <a:endParaRPr lang="en-US" altLang="zh-CN" sz="2000" dirty="0"/>
          </a:p>
          <a:p>
            <a:pPr lvl="2"/>
            <a:r>
              <a:rPr lang="zh-CN" altLang="en-US" sz="2000" dirty="0"/>
              <a:t>例如，多线程游戏中，系统使用一个指针链表（类似数组）来顺序处理各个进程</a:t>
            </a:r>
            <a:endParaRPr lang="en-US" altLang="zh-CN" sz="20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11223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E51A8-50B8-4098-9598-DA6DA2889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指针数组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A3ACDE-6D9D-460C-A290-9231A091D3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指针数组常用于处理一组字符串，比使用二维数组更方便，也节省内存空间</a:t>
            </a:r>
            <a:endParaRPr lang="en-US" altLang="zh-CN" dirty="0"/>
          </a:p>
          <a:p>
            <a:pPr lvl="1"/>
            <a:r>
              <a:rPr lang="zh-CN" altLang="en-US" dirty="0"/>
              <a:t>例，</a:t>
            </a:r>
            <a:r>
              <a:rPr lang="en-US" altLang="zh-CN" dirty="0"/>
              <a:t>char *name[]={“</a:t>
            </a:r>
            <a:r>
              <a:rPr lang="en-US" altLang="zh-CN" dirty="0" err="1"/>
              <a:t>allen</a:t>
            </a:r>
            <a:r>
              <a:rPr lang="en-US" altLang="zh-CN" dirty="0"/>
              <a:t>”, “word”, “jones”, “martin”};</a:t>
            </a:r>
          </a:p>
          <a:p>
            <a:pPr lvl="1"/>
            <a:r>
              <a:rPr lang="zh-CN" altLang="en-US" dirty="0"/>
              <a:t>字符串常量</a:t>
            </a:r>
            <a:r>
              <a:rPr lang="en-US" altLang="zh-CN" dirty="0"/>
              <a:t>”</a:t>
            </a:r>
            <a:r>
              <a:rPr lang="en-US" altLang="zh-CN" dirty="0" err="1"/>
              <a:t>allen</a:t>
            </a:r>
            <a:r>
              <a:rPr lang="en-US" altLang="zh-CN" dirty="0"/>
              <a:t>”</a:t>
            </a:r>
            <a:r>
              <a:rPr lang="zh-CN" altLang="en-US" dirty="0"/>
              <a:t>等又称为字符串字面量，它们被存储于常量区</a:t>
            </a:r>
            <a:endParaRPr lang="en-US" altLang="zh-CN" dirty="0"/>
          </a:p>
          <a:p>
            <a:pPr lvl="1"/>
            <a:r>
              <a:rPr lang="zh-CN" altLang="en-US" dirty="0"/>
              <a:t>在代码中，字符串字面量可以等同于一个 </a:t>
            </a:r>
            <a:r>
              <a:rPr lang="en-US" altLang="zh-CN" dirty="0"/>
              <a:t>char * </a:t>
            </a:r>
            <a:r>
              <a:rPr lang="zh-CN" altLang="en-US" dirty="0"/>
              <a:t>指针</a:t>
            </a:r>
            <a:endParaRPr lang="en-US" altLang="zh-CN" dirty="0"/>
          </a:p>
          <a:p>
            <a:pPr lvl="2"/>
            <a:r>
              <a:rPr lang="zh-CN" altLang="en-US" dirty="0"/>
              <a:t>甚至允许 </a:t>
            </a:r>
            <a:r>
              <a:rPr lang="en-US" altLang="zh-CN" dirty="0"/>
              <a:t>“</a:t>
            </a:r>
            <a:r>
              <a:rPr lang="en-US" altLang="zh-CN" dirty="0" err="1"/>
              <a:t>allen</a:t>
            </a:r>
            <a:r>
              <a:rPr lang="en-US" altLang="zh-CN" dirty="0"/>
              <a:t>”[3]=‘e’</a:t>
            </a:r>
          </a:p>
          <a:p>
            <a:pPr lvl="1"/>
            <a:r>
              <a:rPr lang="zh-CN" altLang="en-US" dirty="0"/>
              <a:t>在这里，相当于在初始化器中列举了一系列字符指针，它们分别指向常数区的字符串</a:t>
            </a:r>
          </a:p>
          <a:p>
            <a:r>
              <a:rPr lang="zh-CN" altLang="en-US" dirty="0"/>
              <a:t>使用指针数组存储指向字符串的指针的优点</a:t>
            </a:r>
          </a:p>
          <a:p>
            <a:pPr lvl="1"/>
            <a:r>
              <a:rPr lang="zh-CN" altLang="en-US" dirty="0"/>
              <a:t>允许</a:t>
            </a:r>
            <a:r>
              <a:rPr lang="zh-CN" altLang="en-US" dirty="0">
                <a:solidFill>
                  <a:srgbClr val="00B050"/>
                </a:solidFill>
              </a:rPr>
              <a:t>不等长</a:t>
            </a:r>
            <a:r>
              <a:rPr lang="zh-CN" altLang="en-US" dirty="0"/>
              <a:t>的字符串以相对规整的方式组织在一起，注意它们不一定存储在一起</a:t>
            </a:r>
          </a:p>
          <a:p>
            <a:pPr lvl="1"/>
            <a:r>
              <a:rPr lang="zh-CN" altLang="en-US" dirty="0"/>
              <a:t>便于</a:t>
            </a:r>
            <a:r>
              <a:rPr lang="zh-CN" altLang="en-US" dirty="0">
                <a:solidFill>
                  <a:srgbClr val="00B050"/>
                </a:solidFill>
              </a:rPr>
              <a:t>调整各字符串在数组内的位置</a:t>
            </a:r>
            <a:r>
              <a:rPr lang="zh-CN" altLang="en-US" dirty="0"/>
              <a:t>：</a:t>
            </a:r>
            <a:br>
              <a:rPr lang="en-US" altLang="zh-CN" dirty="0"/>
            </a:br>
            <a:r>
              <a:rPr lang="zh-CN" altLang="en-US" dirty="0"/>
              <a:t>修改指针即可</a:t>
            </a:r>
          </a:p>
          <a:p>
            <a:pPr lvl="1"/>
            <a:endParaRPr lang="zh-CN" altLang="en-US" dirty="0"/>
          </a:p>
        </p:txBody>
      </p:sp>
      <p:sp>
        <p:nvSpPr>
          <p:cNvPr id="6" name="卷形: 垂直 5">
            <a:extLst>
              <a:ext uri="{FF2B5EF4-FFF2-40B4-BE49-F238E27FC236}">
                <a16:creationId xmlns:a16="http://schemas.microsoft.com/office/drawing/2014/main" id="{5FB9755F-9CE4-418F-A935-520CFE4FFEBA}"/>
              </a:ext>
            </a:extLst>
          </p:cNvPr>
          <p:cNvSpPr/>
          <p:nvPr/>
        </p:nvSpPr>
        <p:spPr bwMode="auto">
          <a:xfrm>
            <a:off x="5449787" y="4637993"/>
            <a:ext cx="5712793" cy="2032857"/>
          </a:xfrm>
          <a:prstGeom prst="verticalScroll">
            <a:avLst>
              <a:gd name="adj" fmla="val 503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(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=0;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&lt;n-1;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++) {</a:t>
            </a:r>
          </a:p>
          <a:p>
            <a:pPr eaLnBrk="1" hangingPunct="1">
              <a:tabLst>
                <a:tab pos="354013" algn="l"/>
                <a:tab pos="717550" algn="l"/>
              </a:tabLst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for (j=i+1; j&lt;n;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j++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tabLst>
                <a:tab pos="354013" algn="l"/>
                <a:tab pos="717550" algn="l"/>
                <a:tab pos="1076325" algn="l"/>
              </a:tabLst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if (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strcmp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(name[k], name[j])&gt;0) {</a:t>
            </a:r>
          </a:p>
          <a:p>
            <a:pPr eaLnBrk="1" hangingPunct="1">
              <a:tabLst>
                <a:tab pos="354013" algn="l"/>
                <a:tab pos="717550" algn="l"/>
                <a:tab pos="1076325" algn="l"/>
                <a:tab pos="1431925" algn="l"/>
              </a:tabLst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t=name[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]; name[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]=name[k]; name[k]=t;</a:t>
            </a:r>
          </a:p>
          <a:p>
            <a:pPr eaLnBrk="1" hangingPunct="1">
              <a:tabLst>
                <a:tab pos="354013" algn="l"/>
                <a:tab pos="717550" algn="l"/>
                <a:tab pos="1076325" algn="l"/>
                <a:tab pos="1431925" algn="l"/>
              </a:tabLst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}</a:t>
            </a:r>
          </a:p>
          <a:p>
            <a:pPr eaLnBrk="1" hangingPunct="1">
              <a:tabLst>
                <a:tab pos="354013" algn="l"/>
                <a:tab pos="717550" algn="l"/>
                <a:tab pos="1076325" algn="l"/>
                <a:tab pos="1431925" algn="l"/>
              </a:tabLst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778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5304FE-E0F4-40EB-90A0-3436463E5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指针与数组的深入理解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C9FF38-477D-4765-B88F-B050AFAC6C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zh-CN" altLang="en-US" dirty="0">
                <a:solidFill>
                  <a:srgbClr val="00B050"/>
                </a:solidFill>
              </a:rPr>
              <a:t>多维数组</a:t>
            </a:r>
            <a:r>
              <a:rPr lang="zh-CN" altLang="en-US" dirty="0"/>
              <a:t>虽然也是连续存储在内存中的元素集合，但语法上（编程使用时）是元素为数组的数组</a:t>
            </a:r>
          </a:p>
          <a:p>
            <a:pPr>
              <a:lnSpc>
                <a:spcPct val="110000"/>
              </a:lnSpc>
              <a:tabLst>
                <a:tab pos="2752725" algn="l"/>
              </a:tabLst>
            </a:pPr>
            <a:r>
              <a:rPr lang="zh-CN" altLang="en-US" sz="2400" dirty="0"/>
              <a:t>例如：</a:t>
            </a:r>
            <a:r>
              <a:rPr lang="en-US" altLang="zh-CN" sz="2400" dirty="0"/>
              <a:t>int </a:t>
            </a:r>
            <a:r>
              <a:rPr lang="en-US" altLang="zh-CN" dirty="0"/>
              <a:t>b</a:t>
            </a:r>
            <a:r>
              <a:rPr lang="en-US" altLang="zh-CN" sz="2400" dirty="0"/>
              <a:t>[3][4]={{1,2,3,4}, {5,6,7,8}, {9,10,11,12}};</a:t>
            </a:r>
            <a:endParaRPr lang="zh-CN" altLang="en-US" sz="2400" dirty="0"/>
          </a:p>
        </p:txBody>
      </p: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1A0941A8-9BF2-4C24-A0B1-FBBDB2D2171A}"/>
              </a:ext>
            </a:extLst>
          </p:cNvPr>
          <p:cNvGraphicFramePr>
            <a:graphicFrameLocks noGrp="1"/>
          </p:cNvGraphicFramePr>
          <p:nvPr/>
        </p:nvGraphicFramePr>
        <p:xfrm>
          <a:off x="9075143" y="2514530"/>
          <a:ext cx="1683962" cy="3831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4234">
                  <a:extLst>
                    <a:ext uri="{9D8B030D-6E8A-4147-A177-3AD203B41FA5}">
                      <a16:colId xmlns:a16="http://schemas.microsoft.com/office/drawing/2014/main" val="3359031761"/>
                    </a:ext>
                  </a:extLst>
                </a:gridCol>
                <a:gridCol w="879728">
                  <a:extLst>
                    <a:ext uri="{9D8B030D-6E8A-4147-A177-3AD203B41FA5}">
                      <a16:colId xmlns:a16="http://schemas.microsoft.com/office/drawing/2014/main" val="12893195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b[0][0]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6071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b[0][1]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5182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b[0][2]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6237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b[0][3]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2604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b[1][0]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1277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b[1][1]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9297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b[1[]2]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65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b[1][3]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416150"/>
                  </a:ext>
                </a:extLst>
              </a:tr>
              <a:tr h="49348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⁞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  ⁞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214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b[2][3]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3602676"/>
                  </a:ext>
                </a:extLst>
              </a:tr>
            </a:tbl>
          </a:graphicData>
        </a:graphic>
      </p:graphicFrame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0578EAE-4D20-4933-97AC-4E2CFAF9ED04}"/>
              </a:ext>
            </a:extLst>
          </p:cNvPr>
          <p:cNvCxnSpPr/>
          <p:nvPr/>
        </p:nvCxnSpPr>
        <p:spPr bwMode="auto">
          <a:xfrm>
            <a:off x="6584274" y="2514529"/>
            <a:ext cx="68785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E9E0F4A7-0DCD-4910-8BE3-C5431F3AFEDC}"/>
              </a:ext>
            </a:extLst>
          </p:cNvPr>
          <p:cNvSpPr txBox="1"/>
          <p:nvPr/>
        </p:nvSpPr>
        <p:spPr>
          <a:xfrm>
            <a:off x="6220866" y="2549219"/>
            <a:ext cx="887029" cy="276999"/>
          </a:xfrm>
          <a:prstGeom prst="rect">
            <a:avLst/>
          </a:prstGeom>
          <a:noFill/>
          <a:ln>
            <a:noFill/>
          </a:ln>
        </p:spPr>
        <p:txBody>
          <a:bodyPr wrap="none" lIns="36000" tIns="0" rIns="36000" bIns="0" rtlCol="0" anchor="ctr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基地址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AA838703-D1D4-4088-863B-011A8952DF87}"/>
              </a:ext>
            </a:extLst>
          </p:cNvPr>
          <p:cNvGraphicFramePr>
            <a:graphicFrameLocks noGrp="1"/>
          </p:cNvGraphicFramePr>
          <p:nvPr/>
        </p:nvGraphicFramePr>
        <p:xfrm>
          <a:off x="7272133" y="2514529"/>
          <a:ext cx="687859" cy="233075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7859">
                  <a:extLst>
                    <a:ext uri="{9D8B030D-6E8A-4147-A177-3AD203B41FA5}">
                      <a16:colId xmlns:a16="http://schemas.microsoft.com/office/drawing/2014/main" val="3359031761"/>
                    </a:ext>
                  </a:extLst>
                </a:gridCol>
              </a:tblGrid>
              <a:tr h="7769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b[0]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071222"/>
                  </a:ext>
                </a:extLst>
              </a:tr>
              <a:tr h="7769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b[1]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1277468"/>
                  </a:ext>
                </a:extLst>
              </a:tr>
              <a:tr h="7769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b[2]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214940"/>
                  </a:ext>
                </a:extLst>
              </a:tr>
            </a:tbl>
          </a:graphicData>
        </a:graphic>
      </p:graphicFrame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CD97D16D-1755-45C8-B1D7-16462F0263C2}"/>
              </a:ext>
            </a:extLst>
          </p:cNvPr>
          <p:cNvCxnSpPr/>
          <p:nvPr/>
        </p:nvCxnSpPr>
        <p:spPr bwMode="auto">
          <a:xfrm>
            <a:off x="7982306" y="2514529"/>
            <a:ext cx="109283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9095BACB-A58B-41B3-95B9-D24524E8D934}"/>
              </a:ext>
            </a:extLst>
          </p:cNvPr>
          <p:cNvCxnSpPr/>
          <p:nvPr/>
        </p:nvCxnSpPr>
        <p:spPr bwMode="auto">
          <a:xfrm>
            <a:off x="7976241" y="3278988"/>
            <a:ext cx="1098902" cy="7049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BE70886D-CB00-4569-803A-900145FCC5EE}"/>
              </a:ext>
            </a:extLst>
          </p:cNvPr>
          <p:cNvCxnSpPr/>
          <p:nvPr/>
        </p:nvCxnSpPr>
        <p:spPr bwMode="auto">
          <a:xfrm>
            <a:off x="7959992" y="4073435"/>
            <a:ext cx="1101114" cy="14120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80A52C74-FC71-45C3-AC6B-2866D340B684}"/>
              </a:ext>
            </a:extLst>
          </p:cNvPr>
          <p:cNvCxnSpPr/>
          <p:nvPr/>
        </p:nvCxnSpPr>
        <p:spPr bwMode="auto">
          <a:xfrm>
            <a:off x="7945955" y="4845286"/>
            <a:ext cx="1129188" cy="15002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836862AD-097C-490C-84B2-5CED7CE9A7CC}"/>
              </a:ext>
            </a:extLst>
          </p:cNvPr>
          <p:cNvSpPr txBox="1"/>
          <p:nvPr/>
        </p:nvSpPr>
        <p:spPr>
          <a:xfrm>
            <a:off x="8350959" y="2536959"/>
            <a:ext cx="688256" cy="276999"/>
          </a:xfrm>
          <a:prstGeom prst="rect">
            <a:avLst/>
          </a:prstGeom>
          <a:noFill/>
          <a:ln>
            <a:noFill/>
          </a:ln>
        </p:spPr>
        <p:txBody>
          <a:bodyPr wrap="none" lIns="36000" tIns="0" rIns="36000" bIns="0" rtlCol="0" anchor="ctr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b, b[0]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E35C017-AF4D-4E55-8CC5-2FDB9327B929}"/>
              </a:ext>
            </a:extLst>
          </p:cNvPr>
          <p:cNvSpPr txBox="1"/>
          <p:nvPr/>
        </p:nvSpPr>
        <p:spPr>
          <a:xfrm>
            <a:off x="8595405" y="3983895"/>
            <a:ext cx="457424" cy="276999"/>
          </a:xfrm>
          <a:prstGeom prst="rect">
            <a:avLst/>
          </a:prstGeom>
          <a:noFill/>
          <a:ln>
            <a:noFill/>
          </a:ln>
        </p:spPr>
        <p:txBody>
          <a:bodyPr wrap="none" lIns="36000" tIns="0" rIns="36000" bIns="0" rtlCol="0" anchor="ctr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b[1]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14B2E81-7531-4CFF-8506-7BD3C4CB76D9}"/>
              </a:ext>
            </a:extLst>
          </p:cNvPr>
          <p:cNvSpPr txBox="1"/>
          <p:nvPr/>
        </p:nvSpPr>
        <p:spPr>
          <a:xfrm>
            <a:off x="8617719" y="5436551"/>
            <a:ext cx="457424" cy="276999"/>
          </a:xfrm>
          <a:prstGeom prst="rect">
            <a:avLst/>
          </a:prstGeom>
          <a:noFill/>
          <a:ln>
            <a:noFill/>
          </a:ln>
        </p:spPr>
        <p:txBody>
          <a:bodyPr wrap="none" lIns="36000" tIns="0" rIns="36000" bIns="0" rtlCol="0" anchor="ctr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b[2]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D7B79AF1-F1BA-4D65-9811-4450A66BF374}"/>
              </a:ext>
            </a:extLst>
          </p:cNvPr>
          <p:cNvCxnSpPr>
            <a:cxnSpLocks/>
          </p:cNvCxnSpPr>
          <p:nvPr/>
        </p:nvCxnSpPr>
        <p:spPr bwMode="auto">
          <a:xfrm>
            <a:off x="1690457" y="4083044"/>
            <a:ext cx="760912" cy="0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987D9715-02C0-4741-8176-709E33ED3781}"/>
              </a:ext>
            </a:extLst>
          </p:cNvPr>
          <p:cNvGrpSpPr/>
          <p:nvPr/>
        </p:nvGrpSpPr>
        <p:grpSpPr>
          <a:xfrm>
            <a:off x="3110643" y="4067512"/>
            <a:ext cx="760912" cy="720193"/>
            <a:chOff x="2882650" y="4094805"/>
            <a:chExt cx="760912" cy="720193"/>
          </a:xfrm>
        </p:grpSpPr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E9BB550E-B497-41F1-95C8-4D443F77E9A9}"/>
                </a:ext>
              </a:extLst>
            </p:cNvPr>
            <p:cNvCxnSpPr/>
            <p:nvPr/>
          </p:nvCxnSpPr>
          <p:spPr bwMode="auto">
            <a:xfrm>
              <a:off x="2882650" y="4094805"/>
              <a:ext cx="760912" cy="0"/>
            </a:xfrm>
            <a:prstGeom prst="straightConnector1">
              <a:avLst/>
            </a:prstGeom>
            <a:ln w="38100">
              <a:headEnd type="none" w="med" len="med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750AC95E-5DFF-4923-A778-B16D815998F5}"/>
                </a:ext>
              </a:extLst>
            </p:cNvPr>
            <p:cNvCxnSpPr/>
            <p:nvPr/>
          </p:nvCxnSpPr>
          <p:spPr bwMode="auto">
            <a:xfrm>
              <a:off x="2882650" y="4454845"/>
              <a:ext cx="760912" cy="0"/>
            </a:xfrm>
            <a:prstGeom prst="straightConnector1">
              <a:avLst/>
            </a:prstGeom>
            <a:ln w="38100">
              <a:headEnd type="none" w="med" len="med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C9420EF8-E030-4717-9CA2-5142AEF54F27}"/>
                </a:ext>
              </a:extLst>
            </p:cNvPr>
            <p:cNvCxnSpPr/>
            <p:nvPr/>
          </p:nvCxnSpPr>
          <p:spPr bwMode="auto">
            <a:xfrm>
              <a:off x="2882650" y="4814998"/>
              <a:ext cx="760912" cy="0"/>
            </a:xfrm>
            <a:prstGeom prst="straightConnector1">
              <a:avLst/>
            </a:prstGeom>
            <a:ln w="38100">
              <a:headEnd type="none" w="med" len="med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D0C07107-674C-4459-AB11-EA6CC909996A}"/>
              </a:ext>
            </a:extLst>
          </p:cNvPr>
          <p:cNvGrpSpPr/>
          <p:nvPr/>
        </p:nvGrpSpPr>
        <p:grpSpPr>
          <a:xfrm>
            <a:off x="1065580" y="3559209"/>
            <a:ext cx="996033" cy="688323"/>
            <a:chOff x="837586" y="3586502"/>
            <a:chExt cx="996033" cy="688323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FD790872-10F4-4394-9C43-525810934066}"/>
                </a:ext>
              </a:extLst>
            </p:cNvPr>
            <p:cNvSpPr/>
            <p:nvPr/>
          </p:nvSpPr>
          <p:spPr bwMode="auto">
            <a:xfrm>
              <a:off x="1096877" y="3914785"/>
              <a:ext cx="365587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b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E286117D-E87D-45F5-BAAB-66402B1A5996}"/>
                </a:ext>
              </a:extLst>
            </p:cNvPr>
            <p:cNvSpPr txBox="1"/>
            <p:nvPr/>
          </p:nvSpPr>
          <p:spPr>
            <a:xfrm>
              <a:off x="837586" y="3586502"/>
              <a:ext cx="99603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指针常量</a:t>
              </a: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4F4B6FCD-4D05-4071-B96C-29BBFE02A252}"/>
              </a:ext>
            </a:extLst>
          </p:cNvPr>
          <p:cNvGrpSpPr/>
          <p:nvPr/>
        </p:nvGrpSpPr>
        <p:grpSpPr>
          <a:xfrm>
            <a:off x="2462921" y="3563002"/>
            <a:ext cx="647722" cy="1404722"/>
            <a:chOff x="2234928" y="3590296"/>
            <a:chExt cx="647722" cy="1404722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3C2CAFDD-E34B-4836-8445-761734889C59}"/>
                </a:ext>
              </a:extLst>
            </p:cNvPr>
            <p:cNvGrpSpPr/>
            <p:nvPr/>
          </p:nvGrpSpPr>
          <p:grpSpPr>
            <a:xfrm>
              <a:off x="2234928" y="3914785"/>
              <a:ext cx="647722" cy="1080233"/>
              <a:chOff x="3815558" y="764704"/>
              <a:chExt cx="365587" cy="1080233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7EEDFABF-774C-468F-AF81-B5FEAF086818}"/>
                  </a:ext>
                </a:extLst>
              </p:cNvPr>
              <p:cNvSpPr/>
              <p:nvPr/>
            </p:nvSpPr>
            <p:spPr bwMode="auto">
              <a:xfrm>
                <a:off x="3815558" y="764704"/>
                <a:ext cx="365587" cy="3600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4">
                    <a:lumMod val="75000"/>
                  </a:schemeClr>
                </a:solidFill>
                <a:prstDash val="dash"/>
                <a:headEnd type="none" w="med" len="med"/>
                <a:tailEnd type="none" w="med" len="med"/>
              </a:ln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b[0]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5E67E4E0-3BBA-4A28-B5B1-231AECFEA69B}"/>
                  </a:ext>
                </a:extLst>
              </p:cNvPr>
              <p:cNvSpPr/>
              <p:nvPr/>
            </p:nvSpPr>
            <p:spPr bwMode="auto">
              <a:xfrm>
                <a:off x="3815558" y="1124744"/>
                <a:ext cx="365587" cy="3600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4">
                    <a:lumMod val="75000"/>
                  </a:schemeClr>
                </a:solidFill>
                <a:prstDash val="dash"/>
                <a:headEnd type="none" w="med" len="med"/>
                <a:tailEnd type="none" w="med" len="med"/>
              </a:ln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b[1]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D5192FC2-5220-476C-8B7B-007715D6CD13}"/>
                  </a:ext>
                </a:extLst>
              </p:cNvPr>
              <p:cNvSpPr/>
              <p:nvPr/>
            </p:nvSpPr>
            <p:spPr bwMode="auto">
              <a:xfrm>
                <a:off x="3815558" y="1484897"/>
                <a:ext cx="365587" cy="3600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4">
                    <a:lumMod val="75000"/>
                  </a:schemeClr>
                </a:solidFill>
                <a:prstDash val="dash"/>
                <a:headEnd type="none" w="med" len="med"/>
                <a:tailEnd type="none" w="med" len="med"/>
              </a:ln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b[2]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A8A840C3-084C-4842-9122-33AAFE2CE08D}"/>
                </a:ext>
              </a:extLst>
            </p:cNvPr>
            <p:cNvSpPr txBox="1"/>
            <p:nvPr/>
          </p:nvSpPr>
          <p:spPr>
            <a:xfrm>
              <a:off x="2289776" y="3590296"/>
              <a:ext cx="53436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36000" tIns="0" rIns="36000" bIns="0" rtlCol="0" anchor="ctr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数组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0E181080-4A80-4672-A13B-5FF5A179384F}"/>
              </a:ext>
            </a:extLst>
          </p:cNvPr>
          <p:cNvGrpSpPr/>
          <p:nvPr/>
        </p:nvGrpSpPr>
        <p:grpSpPr>
          <a:xfrm>
            <a:off x="3886036" y="3554062"/>
            <a:ext cx="1462348" cy="1413663"/>
            <a:chOff x="3658043" y="3581355"/>
            <a:chExt cx="1462348" cy="1413663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FEDE0177-7ABF-41D8-BB83-ABDEA5D3F968}"/>
                </a:ext>
              </a:extLst>
            </p:cNvPr>
            <p:cNvGrpSpPr/>
            <p:nvPr/>
          </p:nvGrpSpPr>
          <p:grpSpPr>
            <a:xfrm>
              <a:off x="3658043" y="3914785"/>
              <a:ext cx="1462348" cy="1080233"/>
              <a:chOff x="3815558" y="764704"/>
              <a:chExt cx="1462348" cy="1080233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03557461-7BDC-4843-8F02-DF6A2AC89061}"/>
                  </a:ext>
                </a:extLst>
              </p:cNvPr>
              <p:cNvSpPr/>
              <p:nvPr/>
            </p:nvSpPr>
            <p:spPr bwMode="auto">
              <a:xfrm>
                <a:off x="3815558" y="764704"/>
                <a:ext cx="365587" cy="360040"/>
              </a:xfrm>
              <a:prstGeom prst="rect">
                <a:avLst/>
              </a:prstGeom>
              <a:ln>
                <a:solidFill>
                  <a:schemeClr val="accent4">
                    <a:lumMod val="75000"/>
                  </a:schemeClr>
                </a:solidFill>
                <a:headEnd type="none" w="med" len="med"/>
                <a:tailEnd type="none" w="med" len="med"/>
              </a:ln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C96D43AF-D7E6-4F8D-9530-3EFCEC3DB280}"/>
                  </a:ext>
                </a:extLst>
              </p:cNvPr>
              <p:cNvSpPr/>
              <p:nvPr/>
            </p:nvSpPr>
            <p:spPr bwMode="auto">
              <a:xfrm>
                <a:off x="4181145" y="764704"/>
                <a:ext cx="365587" cy="360040"/>
              </a:xfrm>
              <a:prstGeom prst="rect">
                <a:avLst/>
              </a:prstGeom>
              <a:ln>
                <a:solidFill>
                  <a:schemeClr val="accent4">
                    <a:lumMod val="75000"/>
                  </a:schemeClr>
                </a:solidFill>
                <a:headEnd type="none" w="med" len="med"/>
                <a:tailEnd type="none" w="med" len="med"/>
              </a:ln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41A712C4-3B4C-40CD-B796-C91111EB67FE}"/>
                  </a:ext>
                </a:extLst>
              </p:cNvPr>
              <p:cNvSpPr/>
              <p:nvPr/>
            </p:nvSpPr>
            <p:spPr bwMode="auto">
              <a:xfrm>
                <a:off x="4546732" y="764704"/>
                <a:ext cx="365587" cy="360040"/>
              </a:xfrm>
              <a:prstGeom prst="rect">
                <a:avLst/>
              </a:prstGeom>
              <a:ln>
                <a:solidFill>
                  <a:schemeClr val="accent4">
                    <a:lumMod val="75000"/>
                  </a:schemeClr>
                </a:solidFill>
                <a:headEnd type="none" w="med" len="med"/>
                <a:tailEnd type="none" w="med" len="med"/>
              </a:ln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3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E7DEEDF8-C3E8-430D-BAEA-0F3E8218BB8A}"/>
                  </a:ext>
                </a:extLst>
              </p:cNvPr>
              <p:cNvSpPr/>
              <p:nvPr/>
            </p:nvSpPr>
            <p:spPr bwMode="auto">
              <a:xfrm>
                <a:off x="4912319" y="764704"/>
                <a:ext cx="365587" cy="360040"/>
              </a:xfrm>
              <a:prstGeom prst="rect">
                <a:avLst/>
              </a:prstGeom>
              <a:ln>
                <a:solidFill>
                  <a:schemeClr val="accent4">
                    <a:lumMod val="75000"/>
                  </a:schemeClr>
                </a:solidFill>
                <a:headEnd type="none" w="med" len="med"/>
                <a:tailEnd type="none" w="med" len="med"/>
              </a:ln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4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90E3AEA4-16EA-4FE3-B362-AC7D2234494E}"/>
                  </a:ext>
                </a:extLst>
              </p:cNvPr>
              <p:cNvSpPr/>
              <p:nvPr/>
            </p:nvSpPr>
            <p:spPr bwMode="auto">
              <a:xfrm>
                <a:off x="3815558" y="1124744"/>
                <a:ext cx="365587" cy="360040"/>
              </a:xfrm>
              <a:prstGeom prst="rect">
                <a:avLst/>
              </a:prstGeom>
              <a:ln>
                <a:solidFill>
                  <a:schemeClr val="accent4">
                    <a:lumMod val="75000"/>
                  </a:schemeClr>
                </a:solidFill>
                <a:headEnd type="none" w="med" len="med"/>
                <a:tailEnd type="none" w="med" len="med"/>
              </a:ln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5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5DD85BAB-8E69-45E5-939E-954E819EB9AD}"/>
                  </a:ext>
                </a:extLst>
              </p:cNvPr>
              <p:cNvSpPr/>
              <p:nvPr/>
            </p:nvSpPr>
            <p:spPr bwMode="auto">
              <a:xfrm>
                <a:off x="4181145" y="1124744"/>
                <a:ext cx="365587" cy="360040"/>
              </a:xfrm>
              <a:prstGeom prst="rect">
                <a:avLst/>
              </a:prstGeom>
              <a:ln>
                <a:solidFill>
                  <a:schemeClr val="accent4">
                    <a:lumMod val="75000"/>
                  </a:schemeClr>
                </a:solidFill>
                <a:headEnd type="none" w="med" len="med"/>
                <a:tailEnd type="none" w="med" len="med"/>
              </a:ln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6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14952D68-ED3A-41F2-98AB-17A048759855}"/>
                  </a:ext>
                </a:extLst>
              </p:cNvPr>
              <p:cNvSpPr/>
              <p:nvPr/>
            </p:nvSpPr>
            <p:spPr bwMode="auto">
              <a:xfrm>
                <a:off x="4546732" y="1124744"/>
                <a:ext cx="365587" cy="360040"/>
              </a:xfrm>
              <a:prstGeom prst="rect">
                <a:avLst/>
              </a:prstGeom>
              <a:ln>
                <a:solidFill>
                  <a:schemeClr val="accent4">
                    <a:lumMod val="75000"/>
                  </a:schemeClr>
                </a:solidFill>
                <a:headEnd type="none" w="med" len="med"/>
                <a:tailEnd type="none" w="med" len="med"/>
              </a:ln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7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9C1C8960-1FA4-423F-9AA1-908DD61080ED}"/>
                  </a:ext>
                </a:extLst>
              </p:cNvPr>
              <p:cNvSpPr/>
              <p:nvPr/>
            </p:nvSpPr>
            <p:spPr bwMode="auto">
              <a:xfrm>
                <a:off x="4912319" y="1124744"/>
                <a:ext cx="365587" cy="360040"/>
              </a:xfrm>
              <a:prstGeom prst="rect">
                <a:avLst/>
              </a:prstGeom>
              <a:ln>
                <a:solidFill>
                  <a:schemeClr val="accent4">
                    <a:lumMod val="75000"/>
                  </a:schemeClr>
                </a:solidFill>
                <a:headEnd type="none" w="med" len="med"/>
                <a:tailEnd type="none" w="med" len="med"/>
              </a:ln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8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9A40EBC1-229B-45DB-8E50-60FE41B51D7D}"/>
                  </a:ext>
                </a:extLst>
              </p:cNvPr>
              <p:cNvSpPr/>
              <p:nvPr/>
            </p:nvSpPr>
            <p:spPr bwMode="auto">
              <a:xfrm>
                <a:off x="3815558" y="1484897"/>
                <a:ext cx="365587" cy="360040"/>
              </a:xfrm>
              <a:prstGeom prst="rect">
                <a:avLst/>
              </a:prstGeom>
              <a:ln>
                <a:solidFill>
                  <a:schemeClr val="accent4">
                    <a:lumMod val="75000"/>
                  </a:schemeClr>
                </a:solidFill>
                <a:headEnd type="none" w="med" len="med"/>
                <a:tailEnd type="none" w="med" len="med"/>
              </a:ln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9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47B657AD-B3CA-49CE-B3FB-1EB4D45602C6}"/>
                  </a:ext>
                </a:extLst>
              </p:cNvPr>
              <p:cNvSpPr/>
              <p:nvPr/>
            </p:nvSpPr>
            <p:spPr bwMode="auto">
              <a:xfrm>
                <a:off x="4181145" y="1484897"/>
                <a:ext cx="365587" cy="360040"/>
              </a:xfrm>
              <a:prstGeom prst="rect">
                <a:avLst/>
              </a:prstGeom>
              <a:ln>
                <a:solidFill>
                  <a:schemeClr val="accent4">
                    <a:lumMod val="75000"/>
                  </a:schemeClr>
                </a:solidFill>
                <a:headEnd type="none" w="med" len="med"/>
                <a:tailEnd type="none" w="med" len="med"/>
              </a:ln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10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3622AF38-919C-4C40-B5DC-EDF5F2CCAAE4}"/>
                  </a:ext>
                </a:extLst>
              </p:cNvPr>
              <p:cNvSpPr/>
              <p:nvPr/>
            </p:nvSpPr>
            <p:spPr bwMode="auto">
              <a:xfrm>
                <a:off x="4546732" y="1484897"/>
                <a:ext cx="365587" cy="360040"/>
              </a:xfrm>
              <a:prstGeom prst="rect">
                <a:avLst/>
              </a:prstGeom>
              <a:ln>
                <a:solidFill>
                  <a:schemeClr val="accent4">
                    <a:lumMod val="75000"/>
                  </a:schemeClr>
                </a:solidFill>
                <a:headEnd type="none" w="med" len="med"/>
                <a:tailEnd type="none" w="med" len="med"/>
              </a:ln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11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DF887542-0A80-4DAE-BED7-E8B0306CD9FE}"/>
                  </a:ext>
                </a:extLst>
              </p:cNvPr>
              <p:cNvSpPr/>
              <p:nvPr/>
            </p:nvSpPr>
            <p:spPr bwMode="auto">
              <a:xfrm>
                <a:off x="4912319" y="1484897"/>
                <a:ext cx="365587" cy="360040"/>
              </a:xfrm>
              <a:prstGeom prst="rect">
                <a:avLst/>
              </a:prstGeom>
              <a:ln>
                <a:solidFill>
                  <a:schemeClr val="accent4">
                    <a:lumMod val="75000"/>
                  </a:schemeClr>
                </a:solidFill>
                <a:headEnd type="none" w="med" len="med"/>
                <a:tailEnd type="none" w="med" len="med"/>
              </a:ln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12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224CFA40-8D9D-4B54-B05D-CB5E9E38BB1C}"/>
                </a:ext>
              </a:extLst>
            </p:cNvPr>
            <p:cNvSpPr txBox="1"/>
            <p:nvPr/>
          </p:nvSpPr>
          <p:spPr>
            <a:xfrm>
              <a:off x="3891248" y="3581355"/>
              <a:ext cx="99603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36000" tIns="0" rIns="36000" bIns="0" rtlCol="0" anchor="ctr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数据元素</a:t>
              </a:r>
            </a:p>
          </p:txBody>
        </p: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id="{12484E56-0BB6-4905-AF7B-46D5D00B1D2E}"/>
              </a:ext>
            </a:extLst>
          </p:cNvPr>
          <p:cNvSpPr txBox="1"/>
          <p:nvPr/>
        </p:nvSpPr>
        <p:spPr>
          <a:xfrm>
            <a:off x="1019876" y="4263086"/>
            <a:ext cx="996033" cy="553998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 anchor="ctr">
            <a:spAutoFit/>
          </a:bodyPr>
          <a:lstStyle/>
          <a:p>
            <a:r>
              <a:rPr lang="zh-CN" altLang="en-US" dirty="0">
                <a:solidFill>
                  <a:schemeClr val="accent5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并不分配存储空间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92AC14E7-B8CC-429A-A0FB-2AF8E2C5FFC1}"/>
              </a:ext>
            </a:extLst>
          </p:cNvPr>
          <p:cNvSpPr txBox="1"/>
          <p:nvPr/>
        </p:nvSpPr>
        <p:spPr>
          <a:xfrm>
            <a:off x="1921204" y="5021052"/>
            <a:ext cx="1727498" cy="830997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zh-CN" altLang="en-US" dirty="0">
                <a:solidFill>
                  <a:schemeClr val="accent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指针数组</a:t>
            </a:r>
            <a:endParaRPr lang="en-US" altLang="zh-CN" dirty="0">
              <a:solidFill>
                <a:schemeClr val="accent6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chemeClr val="accent5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并不分配存储空间，随用随算</a:t>
            </a:r>
          </a:p>
        </p:txBody>
      </p:sp>
      <p:sp>
        <p:nvSpPr>
          <p:cNvPr id="65" name="箭头: 燕尾形 64">
            <a:extLst>
              <a:ext uri="{FF2B5EF4-FFF2-40B4-BE49-F238E27FC236}">
                <a16:creationId xmlns:a16="http://schemas.microsoft.com/office/drawing/2014/main" id="{9E4EE89D-DC26-42CF-BA7C-34652B7B8A05}"/>
              </a:ext>
            </a:extLst>
          </p:cNvPr>
          <p:cNvSpPr/>
          <p:nvPr/>
        </p:nvSpPr>
        <p:spPr bwMode="auto">
          <a:xfrm>
            <a:off x="5856670" y="4013664"/>
            <a:ext cx="907177" cy="455905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>
              <a:cs typeface="Arial" panose="020B0604020202020204" pitchFamily="34" charset="0"/>
            </a:endParaRP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9D10D241-8A97-4AD0-BA0D-A287FC58AEE7}"/>
              </a:ext>
            </a:extLst>
          </p:cNvPr>
          <p:cNvGrpSpPr/>
          <p:nvPr/>
        </p:nvGrpSpPr>
        <p:grpSpPr>
          <a:xfrm>
            <a:off x="2012693" y="3111240"/>
            <a:ext cx="1727498" cy="862961"/>
            <a:chOff x="1953477" y="3149081"/>
            <a:chExt cx="1727498" cy="862961"/>
          </a:xfrm>
        </p:grpSpPr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F15B11B2-CF0C-47AD-B793-49499C3627A7}"/>
                </a:ext>
              </a:extLst>
            </p:cNvPr>
            <p:cNvSpPr txBox="1"/>
            <p:nvPr/>
          </p:nvSpPr>
          <p:spPr>
            <a:xfrm>
              <a:off x="1953477" y="3149081"/>
              <a:ext cx="172749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 anchor="ctr">
              <a:spAutoFit/>
            </a:bodyPr>
            <a:lstStyle/>
            <a:p>
              <a:r>
                <a:rPr lang="zh-CN" altLang="en-US" dirty="0">
                  <a:solidFill>
                    <a:schemeClr val="accent6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指向数组的指针</a:t>
              </a:r>
            </a:p>
          </p:txBody>
        </p:sp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98681F1E-F463-4C6D-A4C1-3C14C47FD2F8}"/>
                </a:ext>
              </a:extLst>
            </p:cNvPr>
            <p:cNvCxnSpPr/>
            <p:nvPr/>
          </p:nvCxnSpPr>
          <p:spPr bwMode="auto">
            <a:xfrm flipV="1">
              <a:off x="1982130" y="3457710"/>
              <a:ext cx="382304" cy="55433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C2821F87-5144-4293-819E-9E38746F005C}"/>
                </a:ext>
              </a:extLst>
            </p:cNvPr>
            <p:cNvCxnSpPr/>
            <p:nvPr/>
          </p:nvCxnSpPr>
          <p:spPr bwMode="auto">
            <a:xfrm flipH="1" flipV="1">
              <a:off x="2966509" y="3462935"/>
              <a:ext cx="334029" cy="51119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649383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BD9CD1-98F1-4628-8A7C-DF93F58C0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指针与数组的深入理解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BA8A2C-B10F-485E-B1BE-DB738ACBB9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300"/>
              </a:spcBef>
            </a:pPr>
            <a:r>
              <a:rPr lang="zh-CN" altLang="en-US" dirty="0"/>
              <a:t>数组取值时，每处理一个</a:t>
            </a:r>
            <a:r>
              <a:rPr lang="en-US" altLang="zh-CN" dirty="0">
                <a:solidFill>
                  <a:srgbClr val="00B050"/>
                </a:solidFill>
              </a:rPr>
              <a:t>[ ]</a:t>
            </a:r>
            <a:r>
              <a:rPr lang="zh-CN" altLang="en-US" dirty="0"/>
              <a:t>或 </a:t>
            </a:r>
            <a:r>
              <a:rPr lang="zh-CN" altLang="en-US" dirty="0">
                <a:solidFill>
                  <a:srgbClr val="0070C0"/>
                </a:solidFill>
              </a:rPr>
              <a:t>*</a:t>
            </a:r>
            <a:r>
              <a:rPr lang="zh-CN" altLang="en-US" dirty="0"/>
              <a:t>，相当于一次指针取值运算</a:t>
            </a:r>
            <a:endParaRPr lang="en-US" altLang="zh-CN" dirty="0"/>
          </a:p>
          <a:p>
            <a:pPr lvl="1">
              <a:spcBef>
                <a:spcPts val="300"/>
              </a:spcBef>
            </a:pPr>
            <a:r>
              <a:rPr lang="zh-CN" altLang="en-US" dirty="0"/>
              <a:t>如 </a:t>
            </a:r>
            <a:r>
              <a:rPr lang="en-US" altLang="zh-CN" dirty="0"/>
              <a:t>int a[3][4];</a:t>
            </a:r>
          </a:p>
          <a:p>
            <a:pPr lvl="1">
              <a:spcBef>
                <a:spcPts val="300"/>
              </a:spcBef>
            </a:pPr>
            <a:r>
              <a:rPr lang="en-US" altLang="zh-CN" dirty="0">
                <a:solidFill>
                  <a:srgbClr val="00B050"/>
                </a:solidFill>
              </a:rPr>
              <a:t>a</a:t>
            </a:r>
            <a:r>
              <a:rPr lang="zh-CN" altLang="en-US" dirty="0"/>
              <a:t>、</a:t>
            </a:r>
            <a:r>
              <a:rPr lang="en-US" altLang="zh-CN" dirty="0" err="1">
                <a:solidFill>
                  <a:srgbClr val="00B050"/>
                </a:solidFill>
              </a:rPr>
              <a:t>a+i</a:t>
            </a:r>
            <a:r>
              <a:rPr lang="zh-CN" altLang="en-US" dirty="0"/>
              <a:t>，指向“由</a:t>
            </a:r>
            <a:r>
              <a:rPr lang="en-US" altLang="zh-CN" dirty="0"/>
              <a:t>4</a:t>
            </a:r>
            <a:r>
              <a:rPr lang="zh-CN" altLang="en-US" dirty="0"/>
              <a:t>个整型数构成的数组”的指针</a:t>
            </a:r>
            <a:endParaRPr lang="en-US" altLang="zh-CN" dirty="0"/>
          </a:p>
          <a:p>
            <a:pPr lvl="1">
              <a:spcBef>
                <a:spcPts val="300"/>
              </a:spcBef>
            </a:pPr>
            <a:r>
              <a:rPr lang="en-US" altLang="zh-CN" dirty="0">
                <a:solidFill>
                  <a:srgbClr val="00B050"/>
                </a:solidFill>
              </a:rPr>
              <a:t>a[</a:t>
            </a:r>
            <a:r>
              <a:rPr lang="en-US" altLang="zh-CN" dirty="0" err="1">
                <a:solidFill>
                  <a:srgbClr val="00B050"/>
                </a:solidFill>
              </a:rPr>
              <a:t>i</a:t>
            </a:r>
            <a:r>
              <a:rPr lang="en-US" altLang="zh-CN" dirty="0">
                <a:solidFill>
                  <a:srgbClr val="00B050"/>
                </a:solidFill>
              </a:rPr>
              <a:t>]</a:t>
            </a:r>
            <a:r>
              <a:rPr lang="zh-CN" altLang="en-US" dirty="0"/>
              <a:t>、</a:t>
            </a:r>
            <a:r>
              <a:rPr lang="en-US" altLang="zh-CN" dirty="0">
                <a:solidFill>
                  <a:srgbClr val="00B050"/>
                </a:solidFill>
              </a:rPr>
              <a:t>a[</a:t>
            </a:r>
            <a:r>
              <a:rPr lang="en-US" altLang="zh-CN" dirty="0" err="1">
                <a:solidFill>
                  <a:srgbClr val="00B050"/>
                </a:solidFill>
              </a:rPr>
              <a:t>i</a:t>
            </a:r>
            <a:r>
              <a:rPr lang="en-US" altLang="zh-CN" dirty="0">
                <a:solidFill>
                  <a:srgbClr val="00B050"/>
                </a:solidFill>
              </a:rPr>
              <a:t>]+j</a:t>
            </a:r>
            <a:r>
              <a:rPr lang="zh-CN" altLang="en-US" dirty="0"/>
              <a:t> ，指向整型数的指针，即 </a:t>
            </a:r>
            <a:r>
              <a:rPr lang="en-US" altLang="zh-CN" dirty="0">
                <a:solidFill>
                  <a:srgbClr val="0070C0"/>
                </a:solidFill>
              </a:rPr>
              <a:t>*(</a:t>
            </a:r>
            <a:r>
              <a:rPr lang="en-US" altLang="zh-CN" dirty="0" err="1">
                <a:solidFill>
                  <a:srgbClr val="0070C0"/>
                </a:solidFill>
              </a:rPr>
              <a:t>a+i</a:t>
            </a:r>
            <a:r>
              <a:rPr lang="en-US" altLang="zh-CN" dirty="0">
                <a:solidFill>
                  <a:srgbClr val="0070C0"/>
                </a:solidFill>
              </a:rPr>
              <a:t>)</a:t>
            </a:r>
            <a:r>
              <a:rPr lang="zh-CN" altLang="en-US" dirty="0"/>
              <a:t>、</a:t>
            </a:r>
            <a:r>
              <a:rPr lang="en-US" altLang="zh-CN" dirty="0">
                <a:solidFill>
                  <a:srgbClr val="0070C0"/>
                </a:solidFill>
              </a:rPr>
              <a:t>*(</a:t>
            </a:r>
            <a:r>
              <a:rPr lang="en-US" altLang="zh-CN" dirty="0" err="1">
                <a:solidFill>
                  <a:srgbClr val="0070C0"/>
                </a:solidFill>
              </a:rPr>
              <a:t>a+i</a:t>
            </a:r>
            <a:r>
              <a:rPr lang="en-US" altLang="zh-CN" dirty="0">
                <a:solidFill>
                  <a:srgbClr val="0070C0"/>
                </a:solidFill>
              </a:rPr>
              <a:t>)+j</a:t>
            </a:r>
          </a:p>
          <a:p>
            <a:pPr lvl="1">
              <a:spcBef>
                <a:spcPts val="300"/>
              </a:spcBef>
            </a:pPr>
            <a:r>
              <a:rPr lang="en-US" altLang="zh-CN" dirty="0">
                <a:solidFill>
                  <a:srgbClr val="00B050"/>
                </a:solidFill>
              </a:rPr>
              <a:t>a[</a:t>
            </a:r>
            <a:r>
              <a:rPr lang="en-US" altLang="zh-CN" dirty="0" err="1">
                <a:solidFill>
                  <a:srgbClr val="00B050"/>
                </a:solidFill>
              </a:rPr>
              <a:t>i</a:t>
            </a:r>
            <a:r>
              <a:rPr lang="en-US" altLang="zh-CN" dirty="0">
                <a:solidFill>
                  <a:srgbClr val="00B050"/>
                </a:solidFill>
              </a:rPr>
              <a:t>][j]</a:t>
            </a:r>
            <a:r>
              <a:rPr lang="zh-CN" altLang="en-US" dirty="0"/>
              <a:t>，整型数，即 </a:t>
            </a:r>
            <a:r>
              <a:rPr lang="en-US" altLang="zh-CN" dirty="0">
                <a:solidFill>
                  <a:srgbClr val="0070C0"/>
                </a:solidFill>
              </a:rPr>
              <a:t>*(*(</a:t>
            </a:r>
            <a:r>
              <a:rPr lang="en-US" altLang="zh-CN" dirty="0" err="1">
                <a:solidFill>
                  <a:srgbClr val="0070C0"/>
                </a:solidFill>
              </a:rPr>
              <a:t>a+i</a:t>
            </a:r>
            <a:r>
              <a:rPr lang="en-US" altLang="zh-CN" dirty="0">
                <a:solidFill>
                  <a:srgbClr val="0070C0"/>
                </a:solidFill>
              </a:rPr>
              <a:t>)+j) </a:t>
            </a:r>
            <a:r>
              <a:rPr lang="zh-CN" altLang="en-US" dirty="0"/>
              <a:t>或 </a:t>
            </a:r>
            <a:r>
              <a:rPr lang="en-US" altLang="zh-CN" dirty="0">
                <a:solidFill>
                  <a:srgbClr val="0070C0"/>
                </a:solidFill>
              </a:rPr>
              <a:t>*(*</a:t>
            </a:r>
            <a:r>
              <a:rPr lang="en-US" altLang="zh-CN" dirty="0" err="1">
                <a:solidFill>
                  <a:srgbClr val="0070C0"/>
                </a:solidFill>
              </a:rPr>
              <a:t>a+i</a:t>
            </a:r>
            <a:r>
              <a:rPr lang="en-US" altLang="zh-CN" dirty="0">
                <a:solidFill>
                  <a:srgbClr val="0070C0"/>
                </a:solidFill>
              </a:rPr>
              <a:t>*4+j)</a:t>
            </a:r>
          </a:p>
          <a:p>
            <a:pPr lvl="1">
              <a:spcBef>
                <a:spcPts val="300"/>
              </a:spcBef>
            </a:pPr>
            <a:endParaRPr lang="en-US" altLang="zh-CN" dirty="0"/>
          </a:p>
          <a:p>
            <a:pPr>
              <a:spcBef>
                <a:spcPts val="300"/>
              </a:spcBef>
            </a:pPr>
            <a:r>
              <a:rPr lang="zh-CN" altLang="en-US" dirty="0"/>
              <a:t>数组取地址时，</a:t>
            </a:r>
            <a:r>
              <a:rPr lang="en-US" altLang="zh-CN" dirty="0"/>
              <a:t>&amp;</a:t>
            </a:r>
            <a:r>
              <a:rPr lang="zh-CN" altLang="en-US" dirty="0"/>
              <a:t>表示指向该类型元素的指针</a:t>
            </a:r>
            <a:endParaRPr lang="en-US" altLang="zh-CN" dirty="0"/>
          </a:p>
          <a:p>
            <a:pPr lvl="1">
              <a:spcBef>
                <a:spcPts val="300"/>
              </a:spcBef>
            </a:pPr>
            <a:r>
              <a:rPr lang="zh-CN" altLang="en-US" dirty="0"/>
              <a:t>如</a:t>
            </a:r>
            <a:r>
              <a:rPr lang="en-US" altLang="zh-CN" dirty="0"/>
              <a:t> int a[3][4];</a:t>
            </a:r>
          </a:p>
          <a:p>
            <a:pPr lvl="1">
              <a:spcBef>
                <a:spcPts val="300"/>
              </a:spcBef>
            </a:pPr>
            <a:r>
              <a:rPr lang="en-US" altLang="zh-CN" dirty="0">
                <a:solidFill>
                  <a:srgbClr val="00B050"/>
                </a:solidFill>
              </a:rPr>
              <a:t>&amp;a[</a:t>
            </a:r>
            <a:r>
              <a:rPr lang="en-US" altLang="zh-CN" dirty="0" err="1">
                <a:solidFill>
                  <a:srgbClr val="00B050"/>
                </a:solidFill>
              </a:rPr>
              <a:t>i</a:t>
            </a:r>
            <a:r>
              <a:rPr lang="en-US" altLang="zh-CN" dirty="0">
                <a:solidFill>
                  <a:srgbClr val="00B050"/>
                </a:solidFill>
              </a:rPr>
              <a:t>][j]</a:t>
            </a:r>
            <a:r>
              <a:rPr lang="zh-CN" altLang="en-US" dirty="0"/>
              <a:t>，指向整型数的指针，值为 </a:t>
            </a:r>
            <a:r>
              <a:rPr lang="en-US" altLang="zh-CN" dirty="0">
                <a:solidFill>
                  <a:srgbClr val="0070C0"/>
                </a:solidFill>
              </a:rPr>
              <a:t>*(</a:t>
            </a:r>
            <a:r>
              <a:rPr lang="en-US" altLang="zh-CN" dirty="0" err="1">
                <a:solidFill>
                  <a:srgbClr val="0070C0"/>
                </a:solidFill>
              </a:rPr>
              <a:t>a+i</a:t>
            </a:r>
            <a:r>
              <a:rPr lang="en-US" altLang="zh-CN" dirty="0">
                <a:solidFill>
                  <a:srgbClr val="0070C0"/>
                </a:solidFill>
              </a:rPr>
              <a:t>)+j </a:t>
            </a:r>
            <a:r>
              <a:rPr lang="zh-CN" altLang="en-US" dirty="0"/>
              <a:t>或 </a:t>
            </a:r>
            <a:r>
              <a:rPr lang="en-US" altLang="zh-CN" dirty="0">
                <a:solidFill>
                  <a:srgbClr val="0070C0"/>
                </a:solidFill>
              </a:rPr>
              <a:t>a[</a:t>
            </a:r>
            <a:r>
              <a:rPr lang="en-US" altLang="zh-CN" dirty="0" err="1">
                <a:solidFill>
                  <a:srgbClr val="0070C0"/>
                </a:solidFill>
              </a:rPr>
              <a:t>i</a:t>
            </a:r>
            <a:r>
              <a:rPr lang="en-US" altLang="zh-CN" dirty="0">
                <a:solidFill>
                  <a:srgbClr val="0070C0"/>
                </a:solidFill>
              </a:rPr>
              <a:t>]+j</a:t>
            </a:r>
          </a:p>
          <a:p>
            <a:pPr lvl="1">
              <a:spcBef>
                <a:spcPts val="300"/>
              </a:spcBef>
            </a:pPr>
            <a:r>
              <a:rPr lang="en-US" altLang="zh-CN" dirty="0">
                <a:solidFill>
                  <a:srgbClr val="00B050"/>
                </a:solidFill>
              </a:rPr>
              <a:t>&amp;a[</a:t>
            </a:r>
            <a:r>
              <a:rPr lang="en-US" altLang="zh-CN" dirty="0" err="1">
                <a:solidFill>
                  <a:srgbClr val="00B050"/>
                </a:solidFill>
              </a:rPr>
              <a:t>i</a:t>
            </a:r>
            <a:r>
              <a:rPr lang="en-US" altLang="zh-CN" dirty="0">
                <a:solidFill>
                  <a:srgbClr val="00B050"/>
                </a:solidFill>
              </a:rPr>
              <a:t>]</a:t>
            </a:r>
            <a:r>
              <a:rPr lang="zh-CN" altLang="en-US" dirty="0"/>
              <a:t>，指向“由</a:t>
            </a:r>
            <a:r>
              <a:rPr lang="en-US" altLang="zh-CN" dirty="0"/>
              <a:t>4</a:t>
            </a:r>
            <a:r>
              <a:rPr lang="zh-CN" altLang="en-US" dirty="0"/>
              <a:t>个整型数构成的数组”的指针，值为 </a:t>
            </a:r>
            <a:r>
              <a:rPr lang="en-US" altLang="zh-CN" dirty="0" err="1">
                <a:solidFill>
                  <a:srgbClr val="0070C0"/>
                </a:solidFill>
              </a:rPr>
              <a:t>a+i</a:t>
            </a:r>
            <a:endParaRPr lang="en-US" altLang="zh-CN" dirty="0">
              <a:solidFill>
                <a:srgbClr val="0070C0"/>
              </a:solidFill>
            </a:endParaRPr>
          </a:p>
          <a:p>
            <a:pPr lvl="1">
              <a:spcBef>
                <a:spcPts val="300"/>
              </a:spcBef>
            </a:pPr>
            <a:r>
              <a:rPr lang="en-US" altLang="zh-CN" dirty="0">
                <a:solidFill>
                  <a:srgbClr val="00B050"/>
                </a:solidFill>
              </a:rPr>
              <a:t>&amp;a</a:t>
            </a:r>
            <a:r>
              <a:rPr lang="zh-CN" altLang="en-US" dirty="0"/>
              <a:t>，指向二维数组的指针，值为 </a:t>
            </a:r>
            <a:r>
              <a:rPr lang="en-US" altLang="zh-CN" dirty="0">
                <a:solidFill>
                  <a:srgbClr val="0070C0"/>
                </a:solidFill>
              </a:rPr>
              <a:t>a</a:t>
            </a:r>
          </a:p>
          <a:p>
            <a:pPr lvl="2">
              <a:spcBef>
                <a:spcPts val="300"/>
              </a:spcBef>
            </a:pPr>
            <a:r>
              <a:rPr lang="zh-CN" altLang="en-US" dirty="0">
                <a:solidFill>
                  <a:srgbClr val="FF0000"/>
                </a:solidFill>
              </a:rPr>
              <a:t>注意</a:t>
            </a:r>
            <a:r>
              <a:rPr lang="en-US" altLang="zh-CN" dirty="0">
                <a:solidFill>
                  <a:srgbClr val="FF0000"/>
                </a:solidFill>
              </a:rPr>
              <a:t>&amp;a</a:t>
            </a:r>
            <a:r>
              <a:rPr lang="zh-CN" altLang="en-US" dirty="0">
                <a:solidFill>
                  <a:srgbClr val="FF0000"/>
                </a:solidFill>
              </a:rPr>
              <a:t>与</a:t>
            </a:r>
            <a:r>
              <a:rPr lang="en-US" altLang="zh-CN" dirty="0">
                <a:solidFill>
                  <a:srgbClr val="FF0000"/>
                </a:solidFill>
              </a:rPr>
              <a:t>&amp;a[0]</a:t>
            </a:r>
            <a:r>
              <a:rPr lang="zh-CN" altLang="en-US" dirty="0">
                <a:solidFill>
                  <a:srgbClr val="FF0000"/>
                </a:solidFill>
              </a:rPr>
              <a:t>的差异</a:t>
            </a:r>
            <a:endParaRPr lang="en-US" altLang="zh-CN" dirty="0">
              <a:solidFill>
                <a:srgbClr val="FF0000"/>
              </a:solidFill>
            </a:endParaRPr>
          </a:p>
          <a:p>
            <a:pPr lvl="2">
              <a:spcBef>
                <a:spcPts val="300"/>
              </a:spcBef>
            </a:pPr>
            <a:r>
              <a:rPr lang="en-US" altLang="zh-CN" dirty="0">
                <a:solidFill>
                  <a:srgbClr val="FF0000"/>
                </a:solidFill>
              </a:rPr>
              <a:t>a[0]=a+0</a:t>
            </a:r>
            <a:r>
              <a:rPr lang="zh-CN" altLang="en-US" dirty="0">
                <a:solidFill>
                  <a:srgbClr val="FF0000"/>
                </a:solidFill>
              </a:rPr>
              <a:t>，且类型一样，可以有</a:t>
            </a:r>
            <a:r>
              <a:rPr lang="en-US" altLang="zh-CN" dirty="0">
                <a:solidFill>
                  <a:srgbClr val="FF0000"/>
                </a:solidFill>
              </a:rPr>
              <a:t>&amp;(a+0)</a:t>
            </a:r>
            <a:r>
              <a:rPr lang="zh-CN" altLang="en-US" dirty="0">
                <a:solidFill>
                  <a:srgbClr val="FF0000"/>
                </a:solidFill>
              </a:rPr>
              <a:t>吗？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80841DE-F860-4C07-AFE7-7E6263DCACA7}"/>
              </a:ext>
            </a:extLst>
          </p:cNvPr>
          <p:cNvSpPr txBox="1"/>
          <p:nvPr/>
        </p:nvSpPr>
        <p:spPr>
          <a:xfrm>
            <a:off x="8458741" y="2437137"/>
            <a:ext cx="3393954" cy="224676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注意，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66700" indent="-2667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的类型是二维数组；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66700" indent="-2667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的值是指向类型为“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...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数组”的地址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a[0]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的指针值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66700" indent="-2667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a[</a:t>
            </a:r>
            <a:r>
              <a:rPr lang="en-US" altLang="zh-CN" sz="2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 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的类型是“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...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数组”；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66700" indent="-2667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a[</a:t>
            </a:r>
            <a:r>
              <a:rPr lang="en-US" altLang="zh-CN" sz="2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的值是指向类型为整型的地址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a[</a:t>
            </a:r>
            <a:r>
              <a:rPr lang="en-US" altLang="zh-CN" sz="2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][0]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的指针值</a:t>
            </a:r>
          </a:p>
        </p:txBody>
      </p:sp>
    </p:spTree>
    <p:extLst>
      <p:ext uri="{BB962C8B-B14F-4D97-AF65-F5344CB8AC3E}">
        <p14:creationId xmlns:p14="http://schemas.microsoft.com/office/powerpoint/2010/main" val="400426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1F7CD5-66AE-4C1B-A0A7-AF2FAF77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指针与数组的深入理解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921EE6-2B1B-475D-B889-5871CE3DA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多维数组的指针进行赋值时，应特别注意类型的匹配</a:t>
            </a:r>
            <a:endParaRPr lang="en-US" altLang="zh-CN" dirty="0"/>
          </a:p>
          <a:p>
            <a:r>
              <a:rPr lang="zh-CN" altLang="en-US" dirty="0"/>
              <a:t>例，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en-US" altLang="zh-CN" dirty="0"/>
              <a:t>pa</a:t>
            </a:r>
            <a:r>
              <a:rPr lang="zh-CN" altLang="en-US" dirty="0"/>
              <a:t>将以自己的类型（指向包含两个整型数的数组的指针）去理解</a:t>
            </a:r>
            <a:r>
              <a:rPr lang="en-US" altLang="zh-CN" dirty="0"/>
              <a:t>b</a:t>
            </a:r>
            <a:r>
              <a:rPr lang="zh-CN" altLang="en-US" dirty="0"/>
              <a:t>和</a:t>
            </a:r>
            <a:r>
              <a:rPr lang="en-US" altLang="zh-CN" dirty="0"/>
              <a:t>c</a:t>
            </a:r>
            <a:r>
              <a:rPr lang="zh-CN" altLang="en-US" dirty="0"/>
              <a:t>数组中的数据</a:t>
            </a:r>
            <a:endParaRPr lang="en-US" altLang="zh-CN" dirty="0"/>
          </a:p>
        </p:txBody>
      </p:sp>
      <p:sp>
        <p:nvSpPr>
          <p:cNvPr id="5" name="卷形: 垂直 4">
            <a:extLst>
              <a:ext uri="{FF2B5EF4-FFF2-40B4-BE49-F238E27FC236}">
                <a16:creationId xmlns:a16="http://schemas.microsoft.com/office/drawing/2014/main" id="{EA375749-4EA0-4121-8B91-0555F57FD761}"/>
              </a:ext>
            </a:extLst>
          </p:cNvPr>
          <p:cNvSpPr/>
          <p:nvPr/>
        </p:nvSpPr>
        <p:spPr bwMode="auto">
          <a:xfrm>
            <a:off x="3161642" y="1943051"/>
            <a:ext cx="4968552" cy="2971897"/>
          </a:xfrm>
          <a:prstGeom prst="verticalScroll">
            <a:avLst>
              <a:gd name="adj" fmla="val 4775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int a[2][2]={{1,2},{3,4}};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int b[3][3]={2,3,4,5,6,7,8,9,10};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int c[4]={12,13,14,15}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int (*pa)[2];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pa=a;</a:t>
            </a:r>
          </a:p>
          <a:p>
            <a:pPr>
              <a:tabLst>
                <a:tab pos="1071563" algn="l"/>
              </a:tabLst>
            </a:pP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pa=b;</a:t>
            </a:r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//</a:t>
            </a:r>
            <a:r>
              <a:rPr lang="zh-CN" altLang="en-US" sz="24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警告但通过编译</a:t>
            </a:r>
          </a:p>
          <a:p>
            <a:pPr>
              <a:tabLst>
                <a:tab pos="1071563" algn="l"/>
              </a:tabLst>
            </a:pP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pa=c;</a:t>
            </a:r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//</a:t>
            </a:r>
            <a:r>
              <a:rPr lang="zh-CN" altLang="en-US" sz="24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警告但通过编译</a:t>
            </a:r>
            <a:endParaRPr lang="zh-CN" altLang="en-US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897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49FE63-A75A-4A86-AEC7-91ADAEF2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变量名到地址的映射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E5259BF-AF94-46A8-9494-17C26A9C1B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</a:rPr>
              <a:t>简单说</a:t>
            </a:r>
            <a:r>
              <a:rPr lang="zh-CN" altLang="en-US" dirty="0"/>
              <a:t>：程序运行过程中，</a:t>
            </a:r>
            <a:r>
              <a:rPr lang="en-US" altLang="zh-CN" dirty="0"/>
              <a:t>CPU</a:t>
            </a:r>
            <a:r>
              <a:rPr lang="zh-CN" altLang="en-US" dirty="0"/>
              <a:t>根据变量名与内存地址的映射关系，在该变量所在的</a:t>
            </a:r>
            <a:r>
              <a:rPr lang="zh-CN" altLang="en-US" dirty="0">
                <a:solidFill>
                  <a:srgbClr val="FF0000"/>
                </a:solidFill>
              </a:rPr>
              <a:t>地址</a:t>
            </a:r>
            <a:r>
              <a:rPr lang="zh-CN" altLang="en-US" dirty="0"/>
              <a:t>进行数据操作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0070C0"/>
                </a:solidFill>
              </a:rPr>
              <a:t>实际上</a:t>
            </a:r>
            <a:r>
              <a:rPr lang="zh-CN" altLang="en-US" dirty="0"/>
              <a:t>，从变量名到地址的映射</a:t>
            </a:r>
            <a:endParaRPr lang="en-US" altLang="zh-CN" dirty="0"/>
          </a:p>
          <a:p>
            <a:pPr lvl="1"/>
            <a:r>
              <a:rPr lang="zh-CN" altLang="en-US" dirty="0"/>
              <a:t>程序编译后，变量名映射为逻辑地址</a:t>
            </a:r>
            <a:endParaRPr lang="en-US" altLang="zh-CN" dirty="0"/>
          </a:p>
          <a:p>
            <a:pPr lvl="1"/>
            <a:r>
              <a:rPr lang="zh-CN" altLang="en-US" dirty="0"/>
              <a:t>程序加载到内存中时，逻辑地址映射为物理内存地址</a:t>
            </a:r>
            <a:endParaRPr lang="en-US" altLang="zh-CN" dirty="0"/>
          </a:p>
          <a:p>
            <a:pPr lvl="1"/>
            <a:r>
              <a:rPr lang="zh-CN" altLang="en-US" dirty="0"/>
              <a:t>也有操作系统将逻辑地址映射为逻辑内存地址，再由操作系统维护逻辑内存地址到物理内存地址的映射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程序运行过程中，</a:t>
            </a:r>
            <a:r>
              <a:rPr lang="en-US" altLang="zh-CN" dirty="0"/>
              <a:t>CPU</a:t>
            </a:r>
            <a:r>
              <a:rPr lang="zh-CN" altLang="en-US" dirty="0"/>
              <a:t>通过</a:t>
            </a:r>
            <a:r>
              <a:rPr lang="zh-CN" altLang="en-US" dirty="0">
                <a:solidFill>
                  <a:srgbClr val="FF0000"/>
                </a:solidFill>
              </a:rPr>
              <a:t>地址</a:t>
            </a:r>
            <a:r>
              <a:rPr lang="zh-CN" altLang="en-US" dirty="0"/>
              <a:t>对内存单元进行数据操作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6496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4A9EC0-40B0-4103-BE94-51E802BE9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指针与字符数组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A6C13D-DAAD-49F2-A085-33EBD6BC94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</a:rPr>
              <a:t>字符串可以视为一个字符序列</a:t>
            </a:r>
            <a:endParaRPr lang="en-US" altLang="zh-CN" dirty="0"/>
          </a:p>
          <a:p>
            <a:pPr lvl="1"/>
            <a:r>
              <a:rPr lang="zh-CN" altLang="en-US" dirty="0"/>
              <a:t>字符数组存放在程序活动的栈中，可以修改</a:t>
            </a:r>
            <a:endParaRPr lang="en-US" altLang="zh-CN" dirty="0"/>
          </a:p>
          <a:p>
            <a:pPr lvl="1"/>
            <a:r>
              <a:rPr lang="zh-CN" altLang="en-US" dirty="0"/>
              <a:t>字符串常数存放在常量区，不可以修改。</a:t>
            </a:r>
            <a:endParaRPr lang="en-US" altLang="zh-CN" dirty="0"/>
          </a:p>
          <a:p>
            <a:r>
              <a:rPr lang="zh-CN" altLang="en-US" dirty="0"/>
              <a:t>可以定义一个</a:t>
            </a:r>
            <a:r>
              <a:rPr lang="zh-CN" altLang="en-US" dirty="0">
                <a:solidFill>
                  <a:srgbClr val="00B050"/>
                </a:solidFill>
              </a:rPr>
              <a:t>字符指针变量</a:t>
            </a:r>
            <a:r>
              <a:rPr lang="zh-CN" altLang="en-US" dirty="0"/>
              <a:t>，让其指向一个</a:t>
            </a:r>
            <a:r>
              <a:rPr lang="zh-CN" altLang="en-US" dirty="0">
                <a:solidFill>
                  <a:srgbClr val="0070C0"/>
                </a:solidFill>
              </a:rPr>
              <a:t>字符串常量</a:t>
            </a:r>
            <a:endParaRPr lang="en-US" altLang="zh-CN" dirty="0">
              <a:solidFill>
                <a:srgbClr val="0070C0"/>
              </a:solidFill>
            </a:endParaRPr>
          </a:p>
          <a:p>
            <a:pPr lvl="1"/>
            <a:r>
              <a:rPr lang="zh-CN" altLang="en-US" dirty="0"/>
              <a:t>例如：</a:t>
            </a:r>
            <a:r>
              <a:rPr lang="en-US" altLang="zh-CN" dirty="0"/>
              <a:t>char *p=“</a:t>
            </a:r>
            <a:r>
              <a:rPr lang="en-US" altLang="zh-CN" dirty="0" err="1"/>
              <a:t>abcde</a:t>
            </a:r>
            <a:r>
              <a:rPr lang="en-US" altLang="zh-CN" dirty="0"/>
              <a:t>”;</a:t>
            </a:r>
          </a:p>
          <a:p>
            <a:pPr lvl="1"/>
            <a:r>
              <a:rPr lang="zh-CN" altLang="en-US" dirty="0"/>
              <a:t>实际上就是把</a:t>
            </a:r>
            <a:r>
              <a:rPr lang="zh-CN" altLang="en-US" dirty="0">
                <a:solidFill>
                  <a:srgbClr val="0070C0"/>
                </a:solidFill>
              </a:rPr>
              <a:t>字符串常量</a:t>
            </a:r>
            <a:r>
              <a:rPr lang="zh-CN" altLang="en-US" dirty="0"/>
              <a:t>在内存中的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首地址</a:t>
            </a:r>
            <a:r>
              <a:rPr lang="zh-CN" altLang="en-US" dirty="0"/>
              <a:t>赋给该指针变量</a:t>
            </a:r>
            <a:endParaRPr lang="en-US" altLang="zh-CN" dirty="0"/>
          </a:p>
          <a:p>
            <a:pPr lvl="1"/>
            <a:r>
              <a:rPr lang="zh-CN" altLang="en-US" dirty="0"/>
              <a:t>其地位等价于</a:t>
            </a:r>
            <a:r>
              <a:rPr lang="zh-CN" altLang="en-US" dirty="0">
                <a:solidFill>
                  <a:srgbClr val="C00000"/>
                </a:solidFill>
              </a:rPr>
              <a:t>指向一维字符数组第一个元素的指针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注意这个指针指向常量区，指针值可以改，指针指向的内容不可以改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72405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9341E2-6DCD-4DF0-A1F0-465BFB0D6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指针与字符数组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14AD33-25FD-4DB3-B031-64FECA5321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solidFill>
                  <a:srgbClr val="00B050"/>
                </a:solidFill>
              </a:rPr>
              <a:t>可以</a:t>
            </a:r>
            <a:r>
              <a:rPr lang="zh-CN" altLang="en-US" dirty="0"/>
              <a:t>用字符串常量对字符指针变量和字符数组</a:t>
            </a:r>
            <a:r>
              <a:rPr lang="zh-CN" altLang="en-US" dirty="0">
                <a:solidFill>
                  <a:srgbClr val="0070C0"/>
                </a:solidFill>
              </a:rPr>
              <a:t>初始化</a:t>
            </a:r>
            <a:endParaRPr lang="en-US" altLang="zh-CN" dirty="0">
              <a:solidFill>
                <a:srgbClr val="0070C0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solidFill>
                  <a:srgbClr val="00B050"/>
                </a:solidFill>
              </a:rPr>
              <a:t>可以</a:t>
            </a:r>
            <a:r>
              <a:rPr lang="zh-CN" altLang="en-US" dirty="0">
                <a:solidFill>
                  <a:srgbClr val="000000"/>
                </a:solidFill>
              </a:rPr>
              <a:t>用字符串常量对</a:t>
            </a:r>
            <a:r>
              <a:rPr lang="zh-CN" altLang="en-US" dirty="0"/>
              <a:t>字符</a:t>
            </a:r>
            <a:r>
              <a:rPr lang="zh-CN" altLang="en-US" dirty="0">
                <a:solidFill>
                  <a:srgbClr val="000000"/>
                </a:solidFill>
              </a:rPr>
              <a:t>指针变量赋值</a:t>
            </a:r>
            <a:endParaRPr lang="en-US" altLang="zh-CN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solidFill>
                  <a:srgbClr val="FF0000"/>
                </a:solidFill>
              </a:rPr>
              <a:t>不可以</a:t>
            </a:r>
            <a:r>
              <a:rPr lang="zh-CN" altLang="en-US" dirty="0">
                <a:solidFill>
                  <a:srgbClr val="000000"/>
                </a:solidFill>
              </a:rPr>
              <a:t>用字符串常量对数组名赋值（试图修改数组名常量）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dirty="0"/>
              <a:t>char *pstr1= "Hello", str1[40]= "Okay";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dirty="0"/>
              <a:t>char *pstr2, str2[40];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dirty="0"/>
              <a:t>pstr2= "world";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dirty="0"/>
              <a:t>str2= "world"; </a:t>
            </a:r>
            <a:r>
              <a:rPr lang="en-US" altLang="zh-CN" dirty="0">
                <a:solidFill>
                  <a:srgbClr val="000000"/>
                </a:solidFill>
              </a:rPr>
              <a:t> //</a:t>
            </a:r>
            <a:r>
              <a:rPr lang="zh-CN" altLang="en-US" dirty="0">
                <a:solidFill>
                  <a:schemeClr val="hlink"/>
                </a:solidFill>
              </a:rPr>
              <a:t>错误</a:t>
            </a:r>
            <a:r>
              <a:rPr lang="zh-CN" altLang="en-US" dirty="0">
                <a:solidFill>
                  <a:srgbClr val="000000"/>
                </a:solidFill>
              </a:rPr>
              <a:t>！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solidFill>
                  <a:srgbClr val="C00000"/>
                </a:solidFill>
              </a:rPr>
              <a:t>只能逐个元素</a:t>
            </a:r>
            <a:r>
              <a:rPr lang="zh-CN" altLang="en-US" dirty="0"/>
              <a:t>地对数组赋值（</a:t>
            </a:r>
            <a:r>
              <a:rPr lang="en-US" altLang="zh-CN" dirty="0"/>
              <a:t>for</a:t>
            </a:r>
            <a:r>
              <a:rPr lang="zh-CN" altLang="en-US" dirty="0"/>
              <a:t>循环等方法）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13356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ED9524-A603-406A-8B4F-E73EA5770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指针与字符数组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286FB3-E5A2-478E-8CDB-F66D675039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当</a:t>
            </a:r>
            <a:r>
              <a:rPr lang="zh-CN" altLang="en-US" dirty="0">
                <a:solidFill>
                  <a:srgbClr val="0070C0"/>
                </a:solidFill>
              </a:rPr>
              <a:t>字符指针变量</a:t>
            </a:r>
            <a:r>
              <a:rPr lang="zh-CN" altLang="en-US" dirty="0"/>
              <a:t>指向一个字符串（不需要是首字符）后，可以用</a:t>
            </a:r>
            <a:r>
              <a:rPr lang="zh-CN" altLang="en-US" dirty="0">
                <a:solidFill>
                  <a:schemeClr val="accent6"/>
                </a:solidFill>
              </a:rPr>
              <a:t>数组下标的形式</a:t>
            </a:r>
            <a:r>
              <a:rPr lang="zh-CN" altLang="en-US" dirty="0"/>
              <a:t>来引用该字符串中的字符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dirty="0"/>
              <a:t>char *</a:t>
            </a:r>
            <a:r>
              <a:rPr lang="en-US" altLang="zh-CN" dirty="0" err="1"/>
              <a:t>pstr</a:t>
            </a:r>
            <a:r>
              <a:rPr lang="en-US" altLang="zh-CN" dirty="0"/>
              <a:t>= "Hello, world!";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dirty="0"/>
              <a:t>char str[40];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dirty="0"/>
              <a:t>int </a:t>
            </a:r>
            <a:r>
              <a:rPr lang="en-US" altLang="zh-CN" dirty="0" err="1"/>
              <a:t>i</a:t>
            </a:r>
            <a:r>
              <a:rPr lang="en-US" altLang="zh-CN" dirty="0"/>
              <a:t>;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dirty="0"/>
              <a:t>for(</a:t>
            </a:r>
            <a:r>
              <a:rPr lang="en-US" altLang="zh-CN" dirty="0" err="1"/>
              <a:t>i</a:t>
            </a:r>
            <a:r>
              <a:rPr lang="en-US" altLang="zh-CN" dirty="0"/>
              <a:t>=0; *(</a:t>
            </a:r>
            <a:r>
              <a:rPr lang="en-US" altLang="zh-CN" dirty="0" err="1"/>
              <a:t>pstr+i</a:t>
            </a:r>
            <a:r>
              <a:rPr lang="en-US" altLang="zh-CN" dirty="0"/>
              <a:t>)!='\0'; </a:t>
            </a:r>
            <a:r>
              <a:rPr lang="en-US" altLang="zh-CN" dirty="0" err="1"/>
              <a:t>i</a:t>
            </a:r>
            <a:r>
              <a:rPr lang="en-US" altLang="zh-CN" dirty="0"/>
              <a:t>++) str[</a:t>
            </a:r>
            <a:r>
              <a:rPr lang="en-US" altLang="zh-CN" dirty="0" err="1"/>
              <a:t>i</a:t>
            </a:r>
            <a:r>
              <a:rPr lang="en-US" altLang="zh-CN" dirty="0"/>
              <a:t>]=</a:t>
            </a:r>
            <a:r>
              <a:rPr lang="en-US" altLang="zh-CN" dirty="0" err="1"/>
              <a:t>pstr</a:t>
            </a:r>
            <a:r>
              <a:rPr lang="en-US" altLang="zh-CN" dirty="0"/>
              <a:t>[</a:t>
            </a:r>
            <a:r>
              <a:rPr lang="en-US" altLang="zh-CN" dirty="0" err="1"/>
              <a:t>i</a:t>
            </a:r>
            <a:r>
              <a:rPr lang="en-US" altLang="zh-CN" dirty="0"/>
              <a:t>];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dirty="0"/>
              <a:t>str[</a:t>
            </a:r>
            <a:r>
              <a:rPr lang="en-US" altLang="zh-CN" dirty="0" err="1"/>
              <a:t>i</a:t>
            </a:r>
            <a:r>
              <a:rPr lang="en-US" altLang="zh-CN" dirty="0"/>
              <a:t>]= '\0'; </a:t>
            </a:r>
            <a:r>
              <a:rPr lang="en-US" altLang="zh-CN" dirty="0">
                <a:solidFill>
                  <a:srgbClr val="00B050"/>
                </a:solidFill>
              </a:rPr>
              <a:t>//</a:t>
            </a:r>
            <a:r>
              <a:rPr lang="zh-CN" altLang="en-US" dirty="0">
                <a:solidFill>
                  <a:srgbClr val="00B050"/>
                </a:solidFill>
              </a:rPr>
              <a:t>此句不能少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dirty="0"/>
              <a:t>//</a:t>
            </a:r>
            <a:r>
              <a:rPr lang="zh-CN" altLang="en-US" dirty="0"/>
              <a:t>注意，*</a:t>
            </a:r>
            <a:r>
              <a:rPr lang="en-US" altLang="zh-CN" dirty="0"/>
              <a:t>(</a:t>
            </a:r>
            <a:r>
              <a:rPr lang="en-US" altLang="zh-CN" dirty="0" err="1"/>
              <a:t>pstr+i</a:t>
            </a:r>
            <a:r>
              <a:rPr lang="en-US" altLang="zh-CN" dirty="0"/>
              <a:t>)</a:t>
            </a:r>
            <a:r>
              <a:rPr lang="zh-CN" altLang="en-US" dirty="0"/>
              <a:t>等价于</a:t>
            </a:r>
            <a:r>
              <a:rPr lang="en-US" altLang="zh-CN" dirty="0" err="1"/>
              <a:t>pstr</a:t>
            </a:r>
            <a:r>
              <a:rPr lang="en-US" altLang="zh-CN" dirty="0"/>
              <a:t>[</a:t>
            </a:r>
            <a:r>
              <a:rPr lang="en-US" altLang="zh-CN" dirty="0" err="1"/>
              <a:t>i</a:t>
            </a:r>
            <a:r>
              <a:rPr lang="en-US" altLang="zh-CN" dirty="0"/>
              <a:t>]</a:t>
            </a:r>
            <a:r>
              <a:rPr lang="zh-CN" altLang="en-US" dirty="0"/>
              <a:t>，即访问字符串中第</a:t>
            </a:r>
            <a:r>
              <a:rPr lang="en-US" altLang="zh-CN" dirty="0" err="1"/>
              <a:t>i</a:t>
            </a:r>
            <a:r>
              <a:rPr lang="zh-CN" altLang="en-US" dirty="0"/>
              <a:t>个字符</a:t>
            </a:r>
          </a:p>
        </p:txBody>
      </p:sp>
    </p:spTree>
    <p:extLst>
      <p:ext uri="{BB962C8B-B14F-4D97-AF65-F5344CB8AC3E}">
        <p14:creationId xmlns:p14="http://schemas.microsoft.com/office/powerpoint/2010/main" val="1032745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29DB72-165C-4FA4-8B5C-49708E0CA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指向指针的指针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0B9E26-6D32-417B-A0DD-2B2938B6EF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dirty="0"/>
              <a:t>指向指针变量的指针变量：两次寻址</a:t>
            </a:r>
            <a:r>
              <a:rPr lang="en-US" altLang="zh-CN" dirty="0"/>
              <a:t>/</a:t>
            </a:r>
            <a:r>
              <a:rPr lang="zh-CN" altLang="en-US" dirty="0"/>
              <a:t>间接寻址</a:t>
            </a:r>
          </a:p>
          <a:p>
            <a:pPr>
              <a:lnSpc>
                <a:spcPct val="90000"/>
              </a:lnSpc>
            </a:pPr>
            <a:r>
              <a:rPr lang="zh-CN" altLang="en-US" dirty="0"/>
              <a:t>定义的一般形式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0070C0"/>
                </a:solidFill>
              </a:rPr>
              <a:t>类型名  **指针变量名</a:t>
            </a:r>
            <a:r>
              <a:rPr lang="en-US" altLang="zh-CN" dirty="0">
                <a:solidFill>
                  <a:srgbClr val="0070C0"/>
                </a:solidFill>
              </a:rPr>
              <a:t>;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如：</a:t>
            </a:r>
            <a:endParaRPr lang="en-US" altLang="zh-CN" dirty="0"/>
          </a:p>
          <a:p>
            <a:pPr marL="1347788" lvl="1">
              <a:buNone/>
            </a:pPr>
            <a:r>
              <a:rPr lang="en-US" altLang="zh-CN" dirty="0"/>
              <a:t>int **p, *s, v;</a:t>
            </a:r>
          </a:p>
          <a:p>
            <a:pPr marL="1347788" lvl="1">
              <a:buNone/>
            </a:pPr>
            <a:r>
              <a:rPr lang="en-US" altLang="zh-CN" dirty="0"/>
              <a:t>p=&amp;s;  s=&amp;v;  v=300;</a:t>
            </a:r>
          </a:p>
          <a:p>
            <a:pPr marL="1347788" lvl="1">
              <a:buNone/>
            </a:pPr>
            <a:r>
              <a:rPr lang="zh-CN" altLang="en-US" dirty="0"/>
              <a:t>则 **</a:t>
            </a:r>
            <a:r>
              <a:rPr lang="en-US" altLang="zh-CN" dirty="0"/>
              <a:t>p</a:t>
            </a:r>
            <a:r>
              <a:rPr lang="zh-CN" altLang="en-US" dirty="0"/>
              <a:t>的值为</a:t>
            </a:r>
            <a:r>
              <a:rPr lang="en-US" altLang="zh-CN" dirty="0"/>
              <a:t>300</a:t>
            </a:r>
            <a:r>
              <a:rPr lang="zh-CN" altLang="en-US" dirty="0"/>
              <a:t>，与*</a:t>
            </a:r>
            <a:r>
              <a:rPr lang="en-US" altLang="zh-CN" dirty="0"/>
              <a:t>s</a:t>
            </a:r>
            <a:r>
              <a:rPr lang="zh-CN" altLang="en-US" dirty="0"/>
              <a:t>和</a:t>
            </a:r>
            <a:r>
              <a:rPr lang="en-US" altLang="zh-CN" dirty="0"/>
              <a:t>v</a:t>
            </a:r>
            <a:r>
              <a:rPr lang="zh-CN" altLang="en-US" dirty="0"/>
              <a:t>的值相同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8034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BE28FB-32E0-4AEE-892D-E2BFA84BF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指向指针的指针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77C2C3-8C22-4267-A9A5-78335916AD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例，</a:t>
            </a:r>
            <a:r>
              <a:rPr lang="en-US" altLang="zh-CN" dirty="0"/>
              <a:t> 5</a:t>
            </a:r>
            <a:r>
              <a:rPr lang="zh-CN" altLang="en-US" dirty="0"/>
              <a:t>个学生，每人所修课程门数不同（成绩存放在数组中，以</a:t>
            </a:r>
            <a:r>
              <a:rPr lang="en-US" altLang="zh-CN" dirty="0"/>
              <a:t>-1</a:t>
            </a:r>
            <a:r>
              <a:rPr lang="zh-CN" altLang="en-US" dirty="0"/>
              <a:t>表示结束），编写程序输出他们的各项成绩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每人的成绩各用一个一维数组保存</a:t>
            </a:r>
            <a:endParaRPr lang="en-US" altLang="zh-CN" dirty="0"/>
          </a:p>
          <a:p>
            <a:pPr lvl="1"/>
            <a:r>
              <a:rPr lang="zh-CN" altLang="en-US" dirty="0"/>
              <a:t>指针数组 </a:t>
            </a:r>
            <a:r>
              <a:rPr lang="en-US" altLang="zh-CN" dirty="0"/>
              <a:t>int </a:t>
            </a:r>
            <a:r>
              <a:rPr lang="zh-CN" altLang="en-US" dirty="0"/>
              <a:t>*</a:t>
            </a:r>
            <a:r>
              <a:rPr lang="en-US" altLang="zh-CN" dirty="0" err="1"/>
              <a:t>gread</a:t>
            </a:r>
            <a:r>
              <a:rPr lang="en-US" altLang="zh-CN" dirty="0"/>
              <a:t>[]</a:t>
            </a:r>
            <a:r>
              <a:rPr lang="zh-CN" altLang="en-US" dirty="0"/>
              <a:t>，每个元素指向一个学生的数组</a:t>
            </a:r>
            <a:endParaRPr lang="en-US" altLang="zh-CN" dirty="0"/>
          </a:p>
          <a:p>
            <a:pPr lvl="1"/>
            <a:r>
              <a:rPr lang="zh-CN" altLang="en-US" dirty="0"/>
              <a:t>指向指针的指针</a:t>
            </a:r>
            <a:r>
              <a:rPr lang="en-US" altLang="zh-CN" dirty="0"/>
              <a:t>int **p=</a:t>
            </a:r>
            <a:r>
              <a:rPr lang="en-US" altLang="zh-CN" dirty="0" err="1"/>
              <a:t>gread</a:t>
            </a:r>
            <a:r>
              <a:rPr lang="zh-CN" altLang="en-US" dirty="0"/>
              <a:t>，用于指向</a:t>
            </a:r>
            <a:r>
              <a:rPr lang="en-US" altLang="zh-CN" dirty="0" err="1"/>
              <a:t>gread</a:t>
            </a:r>
            <a:r>
              <a:rPr lang="zh-CN" altLang="en-US" dirty="0"/>
              <a:t>的元素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卷形: 垂直 3">
            <a:extLst>
              <a:ext uri="{FF2B5EF4-FFF2-40B4-BE49-F238E27FC236}">
                <a16:creationId xmlns:a16="http://schemas.microsoft.com/office/drawing/2014/main" id="{7BA088C9-AAEB-44A8-AC9E-38B3CD74DD53}"/>
              </a:ext>
            </a:extLst>
          </p:cNvPr>
          <p:cNvSpPr/>
          <p:nvPr/>
        </p:nvSpPr>
        <p:spPr bwMode="auto">
          <a:xfrm>
            <a:off x="1678257" y="1925459"/>
            <a:ext cx="8787908" cy="1387085"/>
          </a:xfrm>
          <a:prstGeom prst="verticalScroll">
            <a:avLst>
              <a:gd name="adj" fmla="val 9344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stu1[]={...}, stu2[]={...}, stu3[]={...}, stu4[]={...}, stu5[]={...};</a:t>
            </a:r>
          </a:p>
          <a:p>
            <a:pPr eaLnBrk="1" hangingPunct="1">
              <a:tabLst>
                <a:tab pos="357188" algn="l"/>
                <a:tab pos="715963" algn="l"/>
                <a:tab pos="1073150" algn="l"/>
                <a:tab pos="1431925" algn="l"/>
              </a:tabLst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*</a:t>
            </a:r>
            <a:r>
              <a:rPr lang="en-US" altLang="zh-C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gread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[]={stu1, stu2, stu3, stu4, stu5};</a:t>
            </a:r>
          </a:p>
          <a:p>
            <a:pPr eaLnBrk="1" hangingPunct="1">
              <a:tabLst>
                <a:tab pos="357188" algn="l"/>
                <a:tab pos="715963" algn="l"/>
                <a:tab pos="1073150" algn="l"/>
                <a:tab pos="1431925" algn="l"/>
              </a:tabLst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**p=</a:t>
            </a:r>
            <a:r>
              <a:rPr lang="en-US" altLang="zh-C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gread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817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D4124A-FD55-42AD-80B2-0EE737F0C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指向指针的指针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E63BDDA-95D3-4176-8B9C-EEBFAD4C13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例，</a:t>
            </a:r>
            <a:r>
              <a:rPr lang="en-US" altLang="zh-CN" dirty="0"/>
              <a:t> 5</a:t>
            </a:r>
            <a:r>
              <a:rPr lang="zh-CN" altLang="en-US" dirty="0"/>
              <a:t>个学生，每人所修课程门数不同（成绩存放在数组中，以</a:t>
            </a:r>
            <a:r>
              <a:rPr lang="en-US" altLang="zh-CN" dirty="0"/>
              <a:t>-1</a:t>
            </a:r>
            <a:r>
              <a:rPr lang="zh-CN" altLang="en-US" dirty="0"/>
              <a:t>表示结束），编写程序输出他们的各项成绩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**p</a:t>
            </a:r>
            <a:r>
              <a:rPr lang="zh-CN" altLang="en-US" dirty="0"/>
              <a:t>取出一个成绩</a:t>
            </a:r>
            <a:endParaRPr lang="en-US" altLang="zh-CN" dirty="0"/>
          </a:p>
          <a:p>
            <a:pPr lvl="1"/>
            <a:r>
              <a:rPr lang="en-US" altLang="zh-CN" dirty="0"/>
              <a:t>(</a:t>
            </a:r>
            <a:r>
              <a:rPr lang="zh-CN" altLang="en-US" dirty="0"/>
              <a:t>*</a:t>
            </a:r>
            <a:r>
              <a:rPr lang="en-US" altLang="zh-CN" dirty="0"/>
              <a:t>p)++</a:t>
            </a:r>
            <a:r>
              <a:rPr lang="zh-CN" altLang="en-US" dirty="0"/>
              <a:t>修改了</a:t>
            </a:r>
            <a:r>
              <a:rPr lang="en-US" altLang="zh-CN" dirty="0" err="1"/>
              <a:t>gread</a:t>
            </a:r>
            <a:r>
              <a:rPr lang="zh-CN" altLang="en-US" dirty="0"/>
              <a:t>数组中某一个元素的值，以指向该学生的下一项成绩</a:t>
            </a:r>
            <a:endParaRPr lang="en-US" altLang="zh-CN" dirty="0"/>
          </a:p>
          <a:p>
            <a:pPr lvl="1"/>
            <a:r>
              <a:rPr lang="en-US" altLang="zh-CN" dirty="0"/>
              <a:t>p++</a:t>
            </a:r>
            <a:r>
              <a:rPr lang="zh-CN" altLang="en-US" dirty="0"/>
              <a:t>使得</a:t>
            </a:r>
            <a:r>
              <a:rPr lang="en-US" altLang="zh-CN" dirty="0"/>
              <a:t>p</a:t>
            </a:r>
            <a:r>
              <a:rPr lang="zh-CN" altLang="en-US" dirty="0"/>
              <a:t>指向</a:t>
            </a:r>
            <a:r>
              <a:rPr lang="en-US" altLang="zh-CN" dirty="0" err="1"/>
              <a:t>gread</a:t>
            </a:r>
            <a:r>
              <a:rPr lang="zh-CN" altLang="en-US" dirty="0"/>
              <a:t>中的下一个元素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卷形: 垂直 4">
            <a:extLst>
              <a:ext uri="{FF2B5EF4-FFF2-40B4-BE49-F238E27FC236}">
                <a16:creationId xmlns:a16="http://schemas.microsoft.com/office/drawing/2014/main" id="{406E3755-7329-41F3-9DCF-B1C950DC650A}"/>
              </a:ext>
            </a:extLst>
          </p:cNvPr>
          <p:cNvSpPr/>
          <p:nvPr/>
        </p:nvSpPr>
        <p:spPr bwMode="auto">
          <a:xfrm>
            <a:off x="2209314" y="1757333"/>
            <a:ext cx="7308812" cy="3517721"/>
          </a:xfrm>
          <a:prstGeom prst="verticalScroll">
            <a:avLst>
              <a:gd name="adj" fmla="val 357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(</a:t>
            </a:r>
            <a:r>
              <a:rPr lang="en-US" altLang="zh-C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=1; </a:t>
            </a:r>
            <a:r>
              <a:rPr lang="en-US" altLang="zh-C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&lt;=5; </a:t>
            </a:r>
            <a:r>
              <a:rPr lang="en-US" altLang="zh-C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++) {</a:t>
            </a:r>
          </a:p>
          <a:p>
            <a:pPr eaLnBrk="1" hangingPunct="1">
              <a:tabLst>
                <a:tab pos="357188" algn="l"/>
                <a:tab pos="715963" algn="l"/>
                <a:tab pos="1073150" algn="l"/>
              </a:tabLst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("student %d </a:t>
            </a:r>
            <a:r>
              <a:rPr lang="en-US" altLang="zh-C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gread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:",</a:t>
            </a:r>
            <a:r>
              <a:rPr lang="en-US" altLang="zh-C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eaLnBrk="1" hangingPunct="1">
              <a:tabLst>
                <a:tab pos="357188" algn="l"/>
                <a:tab pos="715963" algn="l"/>
                <a:tab pos="1073150" algn="l"/>
              </a:tabLst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while (**p&gt;0) {</a:t>
            </a:r>
          </a:p>
          <a:p>
            <a:pPr eaLnBrk="1" hangingPunct="1">
              <a:tabLst>
                <a:tab pos="357188" algn="l"/>
                <a:tab pos="715963" algn="l"/>
                <a:tab pos="1073150" algn="l"/>
              </a:tabLst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("%4d", **p);</a:t>
            </a:r>
          </a:p>
          <a:p>
            <a:pPr eaLnBrk="1" hangingPunct="1">
              <a:tabLst>
                <a:tab pos="357188" algn="l"/>
                <a:tab pos="715963" algn="l"/>
                <a:tab pos="1073150" algn="l"/>
              </a:tabLst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(*p)++;</a:t>
            </a:r>
          </a:p>
          <a:p>
            <a:pPr eaLnBrk="1" hangingPunct="1">
              <a:tabLst>
                <a:tab pos="357188" algn="l"/>
                <a:tab pos="715963" algn="l"/>
                <a:tab pos="1073150" algn="l"/>
              </a:tabLst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}</a:t>
            </a:r>
          </a:p>
          <a:p>
            <a:pPr eaLnBrk="1" hangingPunct="1">
              <a:tabLst>
                <a:tab pos="357188" algn="l"/>
                <a:tab pos="715963" algn="l"/>
                <a:tab pos="1073150" algn="l"/>
              </a:tabLst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p++;</a:t>
            </a:r>
          </a:p>
          <a:p>
            <a:pPr eaLnBrk="1" hangingPunct="1">
              <a:tabLst>
                <a:tab pos="357188" algn="l"/>
                <a:tab pos="715963" algn="l"/>
                <a:tab pos="1073150" algn="l"/>
              </a:tabLst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pirntf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("\n");</a:t>
            </a:r>
          </a:p>
          <a:p>
            <a:pPr eaLnBrk="1" hangingPunct="1">
              <a:tabLst>
                <a:tab pos="357188" algn="l"/>
                <a:tab pos="715963" algn="l"/>
                <a:tab pos="1073150" algn="l"/>
              </a:tabLst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卷形: 垂直 5">
            <a:extLst>
              <a:ext uri="{FF2B5EF4-FFF2-40B4-BE49-F238E27FC236}">
                <a16:creationId xmlns:a16="http://schemas.microsoft.com/office/drawing/2014/main" id="{785EC559-1FF8-47A2-9505-698289916940}"/>
              </a:ext>
            </a:extLst>
          </p:cNvPr>
          <p:cNvSpPr/>
          <p:nvPr/>
        </p:nvSpPr>
        <p:spPr bwMode="auto">
          <a:xfrm>
            <a:off x="6166510" y="3714410"/>
            <a:ext cx="5729316" cy="1697636"/>
          </a:xfrm>
          <a:prstGeom prst="verticalScroll">
            <a:avLst>
              <a:gd name="adj" fmla="val 782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stu1[]={...}, stu2[]={...}, stu3[]={...},</a:t>
            </a:r>
          </a:p>
          <a:p>
            <a:pPr eaLnBrk="1" hangingPunct="1"/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stu4[]={...}, stu5[]={...};</a:t>
            </a:r>
          </a:p>
          <a:p>
            <a:pPr eaLnBrk="1" hangingPunct="1">
              <a:tabLst>
                <a:tab pos="357188" algn="l"/>
                <a:tab pos="715963" algn="l"/>
                <a:tab pos="1073150" algn="l"/>
                <a:tab pos="1431925" algn="l"/>
              </a:tabLst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*</a:t>
            </a:r>
            <a:r>
              <a:rPr lang="en-US" altLang="zh-C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gread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[]={stu1, stu2, stu3, stu4, stu5};</a:t>
            </a:r>
          </a:p>
          <a:p>
            <a:pPr eaLnBrk="1" hangingPunct="1">
              <a:tabLst>
                <a:tab pos="357188" algn="l"/>
                <a:tab pos="715963" algn="l"/>
                <a:tab pos="1073150" algn="l"/>
                <a:tab pos="1431925" algn="l"/>
              </a:tabLst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**p=</a:t>
            </a:r>
            <a:r>
              <a:rPr lang="en-US" altLang="zh-C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gread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5032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1421DC-6ABE-4590-AEE0-622B8FE9D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指针作为函数参数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AF96EA-5479-4588-B136-646F25AAD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指针作为函数参数时，传的是值，其内容是地址（有人也称它传地址调用）</a:t>
            </a:r>
          </a:p>
          <a:p>
            <a:pPr lvl="1"/>
            <a:r>
              <a:rPr lang="zh-CN" altLang="en-US" dirty="0"/>
              <a:t>被调函数通过指针访问函数外部的数据</a:t>
            </a:r>
            <a:r>
              <a:rPr lang="en-US" altLang="zh-CN" dirty="0"/>
              <a:t>——</a:t>
            </a:r>
            <a:r>
              <a:rPr lang="zh-CN" altLang="en-US" dirty="0"/>
              <a:t>具有数据双向传递的功效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卷形: 垂直 4">
            <a:extLst>
              <a:ext uri="{FF2B5EF4-FFF2-40B4-BE49-F238E27FC236}">
                <a16:creationId xmlns:a16="http://schemas.microsoft.com/office/drawing/2014/main" id="{13EB51E6-1F24-4319-9E54-F4F6BA5EADBE}"/>
              </a:ext>
            </a:extLst>
          </p:cNvPr>
          <p:cNvSpPr/>
          <p:nvPr/>
        </p:nvSpPr>
        <p:spPr bwMode="auto">
          <a:xfrm>
            <a:off x="1089126" y="2151425"/>
            <a:ext cx="6277009" cy="3210369"/>
          </a:xfrm>
          <a:prstGeom prst="verticalScroll">
            <a:avLst>
              <a:gd name="adj" fmla="val 4622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88900" lvl="1">
              <a:lnSpc>
                <a:spcPct val="80000"/>
              </a:lnSpc>
              <a:tabLst>
                <a:tab pos="452438" algn="l"/>
              </a:tabLst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#include&lt;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stdio.h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88900" lvl="1">
              <a:lnSpc>
                <a:spcPct val="80000"/>
              </a:lnSpc>
              <a:tabLst>
                <a:tab pos="452438" algn="l"/>
              </a:tabLst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swap2(int *pa, int *pb) {</a:t>
            </a:r>
          </a:p>
          <a:p>
            <a:pPr marL="88900" lvl="1">
              <a:lnSpc>
                <a:spcPct val="80000"/>
              </a:lnSpc>
              <a:tabLst>
                <a:tab pos="452438" algn="l"/>
              </a:tabLst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int t;</a:t>
            </a:r>
          </a:p>
          <a:p>
            <a:pPr marL="88900" lvl="1">
              <a:lnSpc>
                <a:spcPct val="80000"/>
              </a:lnSpc>
              <a:tabLst>
                <a:tab pos="452438" algn="l"/>
              </a:tabLst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t=*pa; *pa=*pb; *pb=t;</a:t>
            </a:r>
          </a:p>
          <a:p>
            <a:pPr marL="88900" lvl="1">
              <a:lnSpc>
                <a:spcPct val="80000"/>
              </a:lnSpc>
              <a:tabLst>
                <a:tab pos="452438" algn="l"/>
              </a:tabLst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marL="88900" lvl="1">
              <a:lnSpc>
                <a:spcPct val="80000"/>
              </a:lnSpc>
              <a:tabLst>
                <a:tab pos="452438" algn="l"/>
              </a:tabLst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main() {</a:t>
            </a:r>
          </a:p>
          <a:p>
            <a:pPr marL="88900" lvl="1">
              <a:lnSpc>
                <a:spcPct val="80000"/>
              </a:lnSpc>
              <a:tabLst>
                <a:tab pos="452438" algn="l"/>
              </a:tabLst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int x=1, y=3, </a:t>
            </a:r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*p1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=&amp;x, </a:t>
            </a:r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*p2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=&amp;y;</a:t>
            </a:r>
          </a:p>
          <a:p>
            <a:pPr marL="88900" lvl="1">
              <a:lnSpc>
                <a:spcPct val="80000"/>
              </a:lnSpc>
              <a:tabLst>
                <a:tab pos="452438" algn="l"/>
              </a:tabLst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swap2(p1, p2);</a:t>
            </a:r>
          </a:p>
          <a:p>
            <a:pPr marL="88900" lvl="1">
              <a:lnSpc>
                <a:spcPct val="80000"/>
              </a:lnSpc>
              <a:tabLst>
                <a:tab pos="452438" algn="l"/>
              </a:tabLst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("%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d,%d,%d,%d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\n", x, y, *p1, *p2);</a:t>
            </a:r>
          </a:p>
          <a:p>
            <a:pPr marL="88900" lvl="1">
              <a:lnSpc>
                <a:spcPct val="80000"/>
              </a:lnSpc>
              <a:tabLst>
                <a:tab pos="452438" algn="l"/>
              </a:tabLst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93C823E-ACFC-459F-9E99-7EF1B48529A1}"/>
              </a:ext>
            </a:extLst>
          </p:cNvPr>
          <p:cNvSpPr/>
          <p:nvPr/>
        </p:nvSpPr>
        <p:spPr bwMode="auto">
          <a:xfrm>
            <a:off x="9423627" y="3540586"/>
            <a:ext cx="432048" cy="43204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58E72CE-9315-4164-8A0A-389CF3E5C36F}"/>
              </a:ext>
            </a:extLst>
          </p:cNvPr>
          <p:cNvSpPr txBox="1"/>
          <p:nvPr/>
        </p:nvSpPr>
        <p:spPr>
          <a:xfrm>
            <a:off x="8568672" y="3060326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BC9868A-5B32-42F0-B0D9-6650C28EC413}"/>
              </a:ext>
            </a:extLst>
          </p:cNvPr>
          <p:cNvSpPr txBox="1"/>
          <p:nvPr/>
        </p:nvSpPr>
        <p:spPr>
          <a:xfrm>
            <a:off x="9485340" y="3048186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7610BE-9918-4B79-BF21-D68FDACB6037}"/>
              </a:ext>
            </a:extLst>
          </p:cNvPr>
          <p:cNvSpPr txBox="1"/>
          <p:nvPr/>
        </p:nvSpPr>
        <p:spPr>
          <a:xfrm>
            <a:off x="10324725" y="3015733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p2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3B8BAEF-68AB-442A-87F2-A409BD28C5EC}"/>
              </a:ext>
            </a:extLst>
          </p:cNvPr>
          <p:cNvSpPr txBox="1"/>
          <p:nvPr/>
        </p:nvSpPr>
        <p:spPr>
          <a:xfrm>
            <a:off x="8028658" y="4366182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11800A7-61FD-4EC4-AC13-53122549AF36}"/>
              </a:ext>
            </a:extLst>
          </p:cNvPr>
          <p:cNvSpPr txBox="1"/>
          <p:nvPr/>
        </p:nvSpPr>
        <p:spPr>
          <a:xfrm>
            <a:off x="7523125" y="3069067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p1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7943C76-086D-4B2E-BD65-9850CA8BA5B3}"/>
              </a:ext>
            </a:extLst>
          </p:cNvPr>
          <p:cNvSpPr txBox="1"/>
          <p:nvPr/>
        </p:nvSpPr>
        <p:spPr>
          <a:xfrm>
            <a:off x="9925050" y="436618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pb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ABF95CE-3A15-4959-A183-F5EC8DF0BD2E}"/>
              </a:ext>
            </a:extLst>
          </p:cNvPr>
          <p:cNvSpPr/>
          <p:nvPr/>
        </p:nvSpPr>
        <p:spPr bwMode="auto">
          <a:xfrm>
            <a:off x="8487523" y="3540586"/>
            <a:ext cx="432048" cy="43204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E7FC4227-10E1-475D-84B2-C479A3C22515}"/>
              </a:ext>
            </a:extLst>
          </p:cNvPr>
          <p:cNvCxnSpPr/>
          <p:nvPr/>
        </p:nvCxnSpPr>
        <p:spPr bwMode="auto">
          <a:xfrm>
            <a:off x="7956650" y="3449241"/>
            <a:ext cx="504056" cy="2880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0C56273-D208-46F0-966A-0799DC27F18F}"/>
              </a:ext>
            </a:extLst>
          </p:cNvPr>
          <p:cNvCxnSpPr/>
          <p:nvPr/>
        </p:nvCxnSpPr>
        <p:spPr bwMode="auto">
          <a:xfrm flipH="1">
            <a:off x="9925050" y="3449241"/>
            <a:ext cx="528937" cy="2880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924BEF41-4A0F-4D9B-A25F-4F8E1207C451}"/>
              </a:ext>
            </a:extLst>
          </p:cNvPr>
          <p:cNvCxnSpPr/>
          <p:nvPr/>
        </p:nvCxnSpPr>
        <p:spPr bwMode="auto">
          <a:xfrm>
            <a:off x="7806906" y="3502325"/>
            <a:ext cx="377860" cy="8824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2E55D85-C63B-4A3E-B4AF-3B53FC7FE0C5}"/>
              </a:ext>
            </a:extLst>
          </p:cNvPr>
          <p:cNvCxnSpPr>
            <a:stCxn id="9" idx="2"/>
            <a:endCxn id="12" idx="0"/>
          </p:cNvCxnSpPr>
          <p:nvPr/>
        </p:nvCxnSpPr>
        <p:spPr bwMode="auto">
          <a:xfrm flipH="1">
            <a:off x="10171272" y="3477398"/>
            <a:ext cx="408491" cy="8887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EC2AE688-5158-4E4F-9293-51A988BD38BA}"/>
              </a:ext>
            </a:extLst>
          </p:cNvPr>
          <p:cNvCxnSpPr/>
          <p:nvPr/>
        </p:nvCxnSpPr>
        <p:spPr bwMode="auto">
          <a:xfrm flipV="1">
            <a:off x="8436634" y="4011283"/>
            <a:ext cx="284672" cy="37956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29FE6001-8A10-4367-B1C7-F973D12B61CE}"/>
              </a:ext>
            </a:extLst>
          </p:cNvPr>
          <p:cNvCxnSpPr/>
          <p:nvPr/>
        </p:nvCxnSpPr>
        <p:spPr bwMode="auto">
          <a:xfrm flipH="1" flipV="1">
            <a:off x="9635706" y="4028536"/>
            <a:ext cx="345057" cy="3968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8C47231B-C4EA-432F-8C8C-B1A76AB6A562}"/>
              </a:ext>
            </a:extLst>
          </p:cNvPr>
          <p:cNvSpPr/>
          <p:nvPr/>
        </p:nvSpPr>
        <p:spPr bwMode="auto">
          <a:xfrm>
            <a:off x="8492849" y="3545022"/>
            <a:ext cx="432048" cy="43204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3ED66B1-2948-42CA-9B15-DA5CE664C16A}"/>
              </a:ext>
            </a:extLst>
          </p:cNvPr>
          <p:cNvSpPr/>
          <p:nvPr/>
        </p:nvSpPr>
        <p:spPr bwMode="auto">
          <a:xfrm>
            <a:off x="9423627" y="3540586"/>
            <a:ext cx="432048" cy="43204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01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8" grpId="0"/>
      <p:bldP spid="9" grpId="0"/>
      <p:bldP spid="10" grpId="0"/>
      <p:bldP spid="11" grpId="0"/>
      <p:bldP spid="12" grpId="0"/>
      <p:bldP spid="13" grpId="0" animBg="1"/>
      <p:bldP spid="13" grpId="1" animBg="1"/>
      <p:bldP spid="20" grpId="0" animBg="1"/>
      <p:bldP spid="2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9BFB9F-F93C-47CF-9CEB-81E85BC3E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指针作为函数参数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DABE9E-7764-4A87-A034-3FC9478ED0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例，三种变量交换写法的区别</a:t>
            </a:r>
          </a:p>
          <a:p>
            <a:endParaRPr lang="zh-CN" altLang="en-US" dirty="0"/>
          </a:p>
        </p:txBody>
      </p:sp>
      <p:sp>
        <p:nvSpPr>
          <p:cNvPr id="4" name="卷形: 垂直 3">
            <a:extLst>
              <a:ext uri="{FF2B5EF4-FFF2-40B4-BE49-F238E27FC236}">
                <a16:creationId xmlns:a16="http://schemas.microsoft.com/office/drawing/2014/main" id="{04CF8E61-61E5-4804-AB1A-AE3405271E03}"/>
              </a:ext>
            </a:extLst>
          </p:cNvPr>
          <p:cNvSpPr/>
          <p:nvPr/>
        </p:nvSpPr>
        <p:spPr bwMode="auto">
          <a:xfrm>
            <a:off x="2058287" y="3184268"/>
            <a:ext cx="4230683" cy="1459231"/>
          </a:xfrm>
          <a:prstGeom prst="verticalScroll">
            <a:avLst>
              <a:gd name="adj" fmla="val 9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88900" lvl="1">
              <a:lnSpc>
                <a:spcPct val="80000"/>
              </a:lnSpc>
              <a:tabLst>
                <a:tab pos="452438" algn="l"/>
              </a:tabLst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swap2(int *pa, int *pb) {</a:t>
            </a:r>
          </a:p>
          <a:p>
            <a:pPr marL="88900" lvl="1">
              <a:lnSpc>
                <a:spcPct val="80000"/>
              </a:lnSpc>
              <a:tabLst>
                <a:tab pos="452438" algn="l"/>
              </a:tabLst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int t;</a:t>
            </a:r>
          </a:p>
          <a:p>
            <a:pPr marL="88900" lvl="1">
              <a:lnSpc>
                <a:spcPct val="80000"/>
              </a:lnSpc>
              <a:tabLst>
                <a:tab pos="452438" algn="l"/>
              </a:tabLst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t=*pa; *pa=*pb; *pb=t;</a:t>
            </a:r>
          </a:p>
          <a:p>
            <a:pPr marL="88900" lvl="1">
              <a:lnSpc>
                <a:spcPct val="80000"/>
              </a:lnSpc>
              <a:tabLst>
                <a:tab pos="452438" algn="l"/>
              </a:tabLst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5" name="卷形: 垂直 4">
            <a:extLst>
              <a:ext uri="{FF2B5EF4-FFF2-40B4-BE49-F238E27FC236}">
                <a16:creationId xmlns:a16="http://schemas.microsoft.com/office/drawing/2014/main" id="{060429D7-4EDB-4755-B514-F7B61107389C}"/>
              </a:ext>
            </a:extLst>
          </p:cNvPr>
          <p:cNvSpPr/>
          <p:nvPr/>
        </p:nvSpPr>
        <p:spPr bwMode="auto">
          <a:xfrm>
            <a:off x="2130295" y="1499819"/>
            <a:ext cx="4230683" cy="1459231"/>
          </a:xfrm>
          <a:prstGeom prst="verticalScroll">
            <a:avLst>
              <a:gd name="adj" fmla="val 11092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88900" lvl="1">
              <a:lnSpc>
                <a:spcPct val="80000"/>
              </a:lnSpc>
              <a:tabLst>
                <a:tab pos="452438" algn="l"/>
              </a:tabLst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swap1(int a, int b) {</a:t>
            </a:r>
          </a:p>
          <a:p>
            <a:pPr marL="88900" lvl="1">
              <a:lnSpc>
                <a:spcPct val="80000"/>
              </a:lnSpc>
              <a:tabLst>
                <a:tab pos="452438" algn="l"/>
              </a:tabLst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int t;</a:t>
            </a:r>
          </a:p>
          <a:p>
            <a:pPr marL="88900" lvl="1">
              <a:lnSpc>
                <a:spcPct val="80000"/>
              </a:lnSpc>
              <a:tabLst>
                <a:tab pos="452438" algn="l"/>
              </a:tabLst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t=a; a=b; b=t;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8900" lvl="1">
              <a:lnSpc>
                <a:spcPct val="80000"/>
              </a:lnSpc>
              <a:tabLst>
                <a:tab pos="452438" algn="l"/>
              </a:tabLst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6" name="卷形: 垂直 5">
            <a:extLst>
              <a:ext uri="{FF2B5EF4-FFF2-40B4-BE49-F238E27FC236}">
                <a16:creationId xmlns:a16="http://schemas.microsoft.com/office/drawing/2014/main" id="{BB85ABF1-EF29-475F-9891-BC01D50A8DDB}"/>
              </a:ext>
            </a:extLst>
          </p:cNvPr>
          <p:cNvSpPr/>
          <p:nvPr/>
        </p:nvSpPr>
        <p:spPr bwMode="auto">
          <a:xfrm>
            <a:off x="1986279" y="4903754"/>
            <a:ext cx="4230683" cy="1459231"/>
          </a:xfrm>
          <a:prstGeom prst="verticalScroll">
            <a:avLst>
              <a:gd name="adj" fmla="val 9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88900" lvl="1">
              <a:lnSpc>
                <a:spcPct val="80000"/>
              </a:lnSpc>
              <a:tabLst>
                <a:tab pos="452438" algn="l"/>
              </a:tabLst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swap3(int *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pa,int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*pb) {</a:t>
            </a:r>
          </a:p>
          <a:p>
            <a:pPr marL="88900" lvl="1">
              <a:lnSpc>
                <a:spcPct val="80000"/>
              </a:lnSpc>
              <a:tabLst>
                <a:tab pos="452438" algn="l"/>
              </a:tabLst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int *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88900" lvl="1">
              <a:lnSpc>
                <a:spcPct val="80000"/>
              </a:lnSpc>
              <a:tabLst>
                <a:tab pos="452438" algn="l"/>
              </a:tabLst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=pa; pa=pb; pb=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8900" lvl="1">
              <a:lnSpc>
                <a:spcPct val="80000"/>
              </a:lnSpc>
              <a:tabLst>
                <a:tab pos="452438" algn="l"/>
              </a:tabLst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</a:t>
            </a:r>
          </a:p>
        </p:txBody>
      </p:sp>
      <p:sp>
        <p:nvSpPr>
          <p:cNvPr id="7" name="思想气泡: 云 6">
            <a:extLst>
              <a:ext uri="{FF2B5EF4-FFF2-40B4-BE49-F238E27FC236}">
                <a16:creationId xmlns:a16="http://schemas.microsoft.com/office/drawing/2014/main" id="{DC82EF1D-336D-4360-B172-B2D2F37C63BD}"/>
              </a:ext>
            </a:extLst>
          </p:cNvPr>
          <p:cNvSpPr/>
          <p:nvPr/>
        </p:nvSpPr>
        <p:spPr bwMode="auto">
          <a:xfrm>
            <a:off x="7110399" y="345851"/>
            <a:ext cx="3329360" cy="1368152"/>
          </a:xfrm>
          <a:prstGeom prst="cloudCallout">
            <a:avLst>
              <a:gd name="adj1" fmla="val -84191"/>
              <a:gd name="adj2" fmla="val 8349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只交换形参</a:t>
            </a:r>
            <a:r>
              <a:rPr lang="en-US" altLang="zh-CN" sz="2000" dirty="0" err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a,b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的值，未修改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main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函数中的变量值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79AB326-D560-4C7D-8CFB-486E5EFE5956}"/>
              </a:ext>
            </a:extLst>
          </p:cNvPr>
          <p:cNvGrpSpPr/>
          <p:nvPr/>
        </p:nvGrpSpPr>
        <p:grpSpPr>
          <a:xfrm>
            <a:off x="7697089" y="1765360"/>
            <a:ext cx="2025614" cy="1193690"/>
            <a:chOff x="6078199" y="1651062"/>
            <a:chExt cx="2025614" cy="119369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8327836-B60D-4EEB-94B9-95419D46C293}"/>
                </a:ext>
              </a:extLst>
            </p:cNvPr>
            <p:cNvSpPr/>
            <p:nvPr/>
          </p:nvSpPr>
          <p:spPr bwMode="auto">
            <a:xfrm>
              <a:off x="7308980" y="1710828"/>
              <a:ext cx="432048" cy="43204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50C28F4-ED5C-4E4D-8E19-6F36D75FB9CA}"/>
                </a:ext>
              </a:extLst>
            </p:cNvPr>
            <p:cNvSpPr txBox="1"/>
            <p:nvPr/>
          </p:nvSpPr>
          <p:spPr>
            <a:xfrm>
              <a:off x="6091483" y="1657553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5503E1F-6607-4A79-91E7-9087080EC94E}"/>
                </a:ext>
              </a:extLst>
            </p:cNvPr>
            <p:cNvSpPr txBox="1"/>
            <p:nvPr/>
          </p:nvSpPr>
          <p:spPr>
            <a:xfrm>
              <a:off x="7779685" y="1651062"/>
              <a:ext cx="324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F35D40D-4DB6-43FD-BC44-C39EE3B4FC16}"/>
                </a:ext>
              </a:extLst>
            </p:cNvPr>
            <p:cNvSpPr txBox="1"/>
            <p:nvPr/>
          </p:nvSpPr>
          <p:spPr>
            <a:xfrm>
              <a:off x="6078199" y="2311786"/>
              <a:ext cx="3321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523F7A5-B9B5-4DA2-8E61-46E324D818CE}"/>
                </a:ext>
              </a:extLst>
            </p:cNvPr>
            <p:cNvSpPr txBox="1"/>
            <p:nvPr/>
          </p:nvSpPr>
          <p:spPr>
            <a:xfrm>
              <a:off x="7757243" y="2383087"/>
              <a:ext cx="3465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4D33241F-AB4D-4FAB-9B83-0B96CC5D9CA3}"/>
                </a:ext>
              </a:extLst>
            </p:cNvPr>
            <p:cNvSpPr/>
            <p:nvPr/>
          </p:nvSpPr>
          <p:spPr bwMode="auto">
            <a:xfrm>
              <a:off x="6372876" y="1710828"/>
              <a:ext cx="432048" cy="43204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9CA12846-3655-4708-BF1F-2249A41395DE}"/>
                </a:ext>
              </a:extLst>
            </p:cNvPr>
            <p:cNvCxnSpPr>
              <a:stCxn id="14" idx="2"/>
              <a:endCxn id="18" idx="0"/>
            </p:cNvCxnSpPr>
            <p:nvPr/>
          </p:nvCxnSpPr>
          <p:spPr bwMode="auto">
            <a:xfrm>
              <a:off x="6588900" y="2142876"/>
              <a:ext cx="11820" cy="25502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E6643109-B1A9-44E6-A677-878F728BF368}"/>
                </a:ext>
              </a:extLst>
            </p:cNvPr>
            <p:cNvCxnSpPr>
              <a:cxnSpLocks/>
              <a:stCxn id="9" idx="2"/>
            </p:cNvCxnSpPr>
            <p:nvPr/>
          </p:nvCxnSpPr>
          <p:spPr bwMode="auto">
            <a:xfrm>
              <a:off x="7525004" y="2142876"/>
              <a:ext cx="0" cy="26850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9F9812B-E224-4F80-8119-1C0630086F09}"/>
                </a:ext>
              </a:extLst>
            </p:cNvPr>
            <p:cNvSpPr/>
            <p:nvPr/>
          </p:nvSpPr>
          <p:spPr bwMode="auto">
            <a:xfrm>
              <a:off x="7320800" y="2397896"/>
              <a:ext cx="432048" cy="43204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00E44A7-5FE8-4479-82B7-B9C8445BB478}"/>
                </a:ext>
              </a:extLst>
            </p:cNvPr>
            <p:cNvSpPr/>
            <p:nvPr/>
          </p:nvSpPr>
          <p:spPr bwMode="auto">
            <a:xfrm>
              <a:off x="6384696" y="2397896"/>
              <a:ext cx="432048" cy="43204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思想气泡: 云 18">
            <a:extLst>
              <a:ext uri="{FF2B5EF4-FFF2-40B4-BE49-F238E27FC236}">
                <a16:creationId xmlns:a16="http://schemas.microsoft.com/office/drawing/2014/main" id="{6B9EFBCD-216B-42CF-ABA8-4FDA3D459BE1}"/>
              </a:ext>
            </a:extLst>
          </p:cNvPr>
          <p:cNvSpPr/>
          <p:nvPr/>
        </p:nvSpPr>
        <p:spPr bwMode="auto">
          <a:xfrm>
            <a:off x="7125327" y="3913759"/>
            <a:ext cx="3411712" cy="1368152"/>
          </a:xfrm>
          <a:prstGeom prst="cloudCallout">
            <a:avLst>
              <a:gd name="adj1" fmla="val -85766"/>
              <a:gd name="adj2" fmla="val 70574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交换了形参</a:t>
            </a:r>
            <a:r>
              <a:rPr lang="en-US" altLang="zh-CN" sz="2000" dirty="0" err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pa,pb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指针的值，未修改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pa, pb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所指变量的值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B0BD695-5C2A-4334-BA0E-619B3DFA6D45}"/>
              </a:ext>
            </a:extLst>
          </p:cNvPr>
          <p:cNvGrpSpPr/>
          <p:nvPr/>
        </p:nvGrpSpPr>
        <p:grpSpPr>
          <a:xfrm>
            <a:off x="7465547" y="5347142"/>
            <a:ext cx="2404926" cy="1193690"/>
            <a:chOff x="5868144" y="4650039"/>
            <a:chExt cx="2404926" cy="119369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5552DCC-02DE-4A57-9866-02625CF44A9F}"/>
                </a:ext>
              </a:extLst>
            </p:cNvPr>
            <p:cNvSpPr/>
            <p:nvPr/>
          </p:nvSpPr>
          <p:spPr bwMode="auto">
            <a:xfrm>
              <a:off x="7316334" y="4709805"/>
              <a:ext cx="432048" cy="43204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3</a:t>
              </a:r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DA11ED04-DFE2-4F42-B224-D5FB1C4C1572}"/>
                </a:ext>
              </a:extLst>
            </p:cNvPr>
            <p:cNvSpPr txBox="1"/>
            <p:nvPr/>
          </p:nvSpPr>
          <p:spPr>
            <a:xfrm>
              <a:off x="6098837" y="4656530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x</a:t>
              </a:r>
              <a:endPara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B3F9DBD-DF9B-438E-A2C6-141E43D547C4}"/>
                </a:ext>
              </a:extLst>
            </p:cNvPr>
            <p:cNvSpPr txBox="1"/>
            <p:nvPr/>
          </p:nvSpPr>
          <p:spPr>
            <a:xfrm>
              <a:off x="7787039" y="4650039"/>
              <a:ext cx="324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y</a:t>
              </a:r>
              <a:endPara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7E3AF23A-867B-4998-A3A4-A653640F7E47}"/>
                </a:ext>
              </a:extLst>
            </p:cNvPr>
            <p:cNvSpPr txBox="1"/>
            <p:nvPr/>
          </p:nvSpPr>
          <p:spPr>
            <a:xfrm>
              <a:off x="5868144" y="5310763"/>
              <a:ext cx="4748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pa</a:t>
              </a:r>
              <a:endPara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BB9DC49-46B4-4E57-9A76-E5010B5A3B93}"/>
                </a:ext>
              </a:extLst>
            </p:cNvPr>
            <p:cNvSpPr txBox="1"/>
            <p:nvPr/>
          </p:nvSpPr>
          <p:spPr>
            <a:xfrm>
              <a:off x="7764597" y="5382064"/>
              <a:ext cx="5084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pb</a:t>
              </a:r>
              <a:endPara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3378D99-5594-4E0E-8159-0D390139CF39}"/>
                </a:ext>
              </a:extLst>
            </p:cNvPr>
            <p:cNvSpPr/>
            <p:nvPr/>
          </p:nvSpPr>
          <p:spPr bwMode="auto">
            <a:xfrm>
              <a:off x="6380230" y="4709805"/>
              <a:ext cx="432048" cy="43204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1</a:t>
              </a:r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8A232D2D-FC84-4B52-A0F0-B6483BD0DBE6}"/>
                </a:ext>
              </a:extLst>
            </p:cNvPr>
            <p:cNvCxnSpPr>
              <a:stCxn id="26" idx="2"/>
              <a:endCxn id="32" idx="0"/>
            </p:cNvCxnSpPr>
            <p:nvPr/>
          </p:nvCxnSpPr>
          <p:spPr bwMode="auto">
            <a:xfrm>
              <a:off x="6596254" y="5141853"/>
              <a:ext cx="11820" cy="25502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3B002E69-419B-4973-ABCE-760934C8097D}"/>
                </a:ext>
              </a:extLst>
            </p:cNvPr>
            <p:cNvCxnSpPr>
              <a:cxnSpLocks/>
              <a:stCxn id="21" idx="2"/>
            </p:cNvCxnSpPr>
            <p:nvPr/>
          </p:nvCxnSpPr>
          <p:spPr bwMode="auto">
            <a:xfrm>
              <a:off x="7532358" y="5141853"/>
              <a:ext cx="0" cy="26850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61FB947A-7122-4D8A-9405-0B623DD9A339}"/>
                </a:ext>
              </a:extLst>
            </p:cNvPr>
            <p:cNvCxnSpPr/>
            <p:nvPr/>
          </p:nvCxnSpPr>
          <p:spPr bwMode="auto">
            <a:xfrm flipV="1">
              <a:off x="6835917" y="5159583"/>
              <a:ext cx="473063" cy="39830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9F390DB4-401E-4957-BD7F-0998C1FEF25F}"/>
                </a:ext>
              </a:extLst>
            </p:cNvPr>
            <p:cNvCxnSpPr/>
            <p:nvPr/>
          </p:nvCxnSpPr>
          <p:spPr bwMode="auto">
            <a:xfrm flipH="1" flipV="1">
              <a:off x="6835917" y="5159583"/>
              <a:ext cx="480417" cy="39515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E85A070-AB37-42BD-BA41-40D9C5256000}"/>
                </a:ext>
              </a:extLst>
            </p:cNvPr>
            <p:cNvSpPr/>
            <p:nvPr/>
          </p:nvSpPr>
          <p:spPr bwMode="auto">
            <a:xfrm>
              <a:off x="7328154" y="5396873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84A2A56-2928-44A9-8350-709F50DCD904}"/>
                </a:ext>
              </a:extLst>
            </p:cNvPr>
            <p:cNvSpPr/>
            <p:nvPr/>
          </p:nvSpPr>
          <p:spPr bwMode="auto">
            <a:xfrm>
              <a:off x="6392050" y="5396873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967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A6D886-6E59-4B54-9108-B6BA0BA2C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指针作为函数参数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91EA5C-F08A-46D9-9D4C-FC5483FACC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zh-CN" altLang="en-US" dirty="0"/>
              <a:t>当形参中声明了数组时，</a:t>
            </a:r>
            <a:r>
              <a:rPr lang="en-US" altLang="zh-CN" dirty="0"/>
              <a:t>ANSI C</a:t>
            </a:r>
            <a:r>
              <a:rPr lang="zh-CN" altLang="en-US" dirty="0"/>
              <a:t>规定，</a:t>
            </a:r>
            <a:r>
              <a:rPr lang="zh-CN" altLang="en-US" dirty="0">
                <a:solidFill>
                  <a:srgbClr val="000000"/>
                </a:solidFill>
              </a:rPr>
              <a:t>形参中的数组名作为</a:t>
            </a:r>
            <a:r>
              <a:rPr lang="zh-CN" altLang="en-US" dirty="0">
                <a:solidFill>
                  <a:srgbClr val="0070C0"/>
                </a:solidFill>
              </a:rPr>
              <a:t>指针变量</a:t>
            </a:r>
            <a:r>
              <a:rPr lang="zh-CN" altLang="en-US" dirty="0">
                <a:solidFill>
                  <a:srgbClr val="000000"/>
                </a:solidFill>
              </a:rPr>
              <a:t>使用</a:t>
            </a:r>
            <a:r>
              <a:rPr lang="zh-CN" altLang="en-US" dirty="0"/>
              <a:t>（传递的是数组的首地址），</a:t>
            </a:r>
            <a:r>
              <a:rPr lang="zh-CN" altLang="en-US" dirty="0">
                <a:solidFill>
                  <a:srgbClr val="000000"/>
                </a:solidFill>
              </a:rPr>
              <a:t>是可以被赋值的</a:t>
            </a:r>
            <a:endParaRPr lang="en-US" altLang="zh-CN" dirty="0"/>
          </a:p>
          <a:p>
            <a:pPr lvl="1">
              <a:spcAft>
                <a:spcPts val="0"/>
              </a:spcAft>
            </a:pPr>
            <a:r>
              <a:rPr lang="zh-CN" altLang="en-US" dirty="0"/>
              <a:t>如  </a:t>
            </a:r>
            <a:r>
              <a:rPr lang="en-US" altLang="zh-CN" dirty="0"/>
              <a:t>int </a:t>
            </a:r>
            <a:r>
              <a:rPr lang="en-US" altLang="zh-CN" dirty="0" err="1"/>
              <a:t>func</a:t>
            </a:r>
            <a:r>
              <a:rPr lang="en-US" altLang="zh-CN" dirty="0"/>
              <a:t>(int a[ ])  </a:t>
            </a:r>
            <a:r>
              <a:rPr lang="zh-CN" altLang="en-US" dirty="0"/>
              <a:t>相当于 </a:t>
            </a:r>
            <a:r>
              <a:rPr lang="en-US" altLang="zh-CN" dirty="0"/>
              <a:t>int </a:t>
            </a:r>
            <a:r>
              <a:rPr lang="en-US" altLang="zh-CN" dirty="0" err="1"/>
              <a:t>func</a:t>
            </a:r>
            <a:r>
              <a:rPr lang="en-US" altLang="zh-CN" dirty="0"/>
              <a:t>(int *a)</a:t>
            </a:r>
            <a:r>
              <a:rPr lang="zh-CN" altLang="en-US" dirty="0"/>
              <a:t>；</a:t>
            </a:r>
            <a:endParaRPr lang="en-US" altLang="zh-CN" dirty="0"/>
          </a:p>
          <a:p>
            <a:pPr marL="1077913" lvl="1" indent="0">
              <a:spcAft>
                <a:spcPts val="0"/>
              </a:spcAft>
              <a:buNone/>
            </a:pPr>
            <a:r>
              <a:rPr lang="en-US" altLang="zh-CN" dirty="0"/>
              <a:t>int </a:t>
            </a:r>
            <a:r>
              <a:rPr lang="en-US" altLang="zh-CN" dirty="0" err="1"/>
              <a:t>func</a:t>
            </a:r>
            <a:r>
              <a:rPr lang="en-US" altLang="zh-CN" dirty="0"/>
              <a:t>(int a[][10]) </a:t>
            </a:r>
            <a:r>
              <a:rPr lang="zh-CN" altLang="en-US" dirty="0"/>
              <a:t>相当于 </a:t>
            </a:r>
            <a:r>
              <a:rPr lang="en-US" altLang="zh-CN" dirty="0"/>
              <a:t>int </a:t>
            </a:r>
            <a:r>
              <a:rPr lang="en-US" altLang="zh-CN" dirty="0" err="1"/>
              <a:t>func</a:t>
            </a:r>
            <a:r>
              <a:rPr lang="en-US" altLang="zh-CN" dirty="0"/>
              <a:t>(int *a[10])</a:t>
            </a:r>
          </a:p>
          <a:p>
            <a:pPr>
              <a:spcAft>
                <a:spcPts val="0"/>
              </a:spcAft>
            </a:pPr>
            <a:r>
              <a:rPr lang="zh-CN" altLang="en-US" dirty="0"/>
              <a:t>例，编写字符串复制函数</a:t>
            </a:r>
            <a:r>
              <a:rPr lang="en-US" altLang="zh-CN" dirty="0" err="1"/>
              <a:t>udf_strcpy</a:t>
            </a:r>
            <a:r>
              <a:rPr lang="en-US" altLang="zh-CN" dirty="0"/>
              <a:t>()</a:t>
            </a:r>
            <a:endParaRPr lang="zh-CN" altLang="en-US" dirty="0"/>
          </a:p>
          <a:p>
            <a:pPr>
              <a:spcAft>
                <a:spcPts val="0"/>
              </a:spcAft>
            </a:pPr>
            <a:endParaRPr lang="zh-CN" altLang="en-US" dirty="0"/>
          </a:p>
        </p:txBody>
      </p:sp>
      <p:sp>
        <p:nvSpPr>
          <p:cNvPr id="5" name="卷形: 垂直 4">
            <a:extLst>
              <a:ext uri="{FF2B5EF4-FFF2-40B4-BE49-F238E27FC236}">
                <a16:creationId xmlns:a16="http://schemas.microsoft.com/office/drawing/2014/main" id="{5FCF8F69-B4D1-4539-8123-2D05932BC250}"/>
              </a:ext>
            </a:extLst>
          </p:cNvPr>
          <p:cNvSpPr/>
          <p:nvPr/>
        </p:nvSpPr>
        <p:spPr bwMode="auto">
          <a:xfrm>
            <a:off x="718458" y="2974505"/>
            <a:ext cx="5695626" cy="1513099"/>
          </a:xfrm>
          <a:prstGeom prst="verticalScroll">
            <a:avLst>
              <a:gd name="adj" fmla="val 7898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lvl="1"/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void udf_strcpy1(char s[], char t[]) {  </a:t>
            </a:r>
            <a:r>
              <a:rPr lang="en-US" altLang="zh-CN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数组方式</a:t>
            </a:r>
            <a:endParaRPr lang="en-US" altLang="zh-CN" sz="2000" dirty="0">
              <a:solidFill>
                <a:srgbClr val="00B05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lvl="1">
              <a:tabLst>
                <a:tab pos="354013" algn="l"/>
              </a:tabLs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int </a:t>
            </a:r>
            <a:r>
              <a:rPr lang="en-US" altLang="zh-CN" sz="2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=0;</a:t>
            </a:r>
          </a:p>
          <a:p>
            <a:pPr marL="0" lvl="1">
              <a:tabLst>
                <a:tab pos="354013" algn="l"/>
              </a:tabLs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while ((s[</a:t>
            </a:r>
            <a:r>
              <a:rPr lang="en-US" altLang="zh-CN" sz="2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]=t[</a:t>
            </a:r>
            <a:r>
              <a:rPr lang="en-US" altLang="zh-CN" sz="2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])!=‘\0’) </a:t>
            </a:r>
            <a:r>
              <a:rPr lang="en-US" altLang="zh-CN" sz="2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++;</a:t>
            </a:r>
          </a:p>
          <a:p>
            <a:pPr marL="0" lvl="1"/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7" name="卷形: 垂直 6">
            <a:extLst>
              <a:ext uri="{FF2B5EF4-FFF2-40B4-BE49-F238E27FC236}">
                <a16:creationId xmlns:a16="http://schemas.microsoft.com/office/drawing/2014/main" id="{2A25B6CF-6571-4378-956A-78FB016F9ED3}"/>
              </a:ext>
            </a:extLst>
          </p:cNvPr>
          <p:cNvSpPr/>
          <p:nvPr/>
        </p:nvSpPr>
        <p:spPr bwMode="auto">
          <a:xfrm>
            <a:off x="2688379" y="4120211"/>
            <a:ext cx="5692653" cy="2370396"/>
          </a:xfrm>
          <a:prstGeom prst="verticalScroll">
            <a:avLst>
              <a:gd name="adj" fmla="val 499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lvl="1"/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void udf_strcpy2(char *s, char *t) {  </a:t>
            </a:r>
            <a:r>
              <a:rPr lang="en-US" altLang="zh-CN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指针方式</a:t>
            </a:r>
            <a:endParaRPr lang="en-US" altLang="zh-CN" sz="2000" dirty="0">
              <a:solidFill>
                <a:srgbClr val="00B05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lvl="1">
              <a:tabLst>
                <a:tab pos="354013" algn="l"/>
                <a:tab pos="717550" algn="l"/>
              </a:tabLst>
            </a:pPr>
            <a:r>
              <a:rPr lang="en-US" altLang="zh-CN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也可声明为</a:t>
            </a:r>
            <a:r>
              <a:rPr lang="en-US" altLang="zh-CN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void udf_strcpy2(char s[], char t[])</a:t>
            </a:r>
          </a:p>
          <a:p>
            <a:pPr marL="0" lvl="1">
              <a:tabLst>
                <a:tab pos="354013" algn="l"/>
                <a:tab pos="717550" algn="l"/>
              </a:tabLs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while ((*s=*t)!=‘\0’) {</a:t>
            </a:r>
          </a:p>
          <a:p>
            <a:pPr marL="0" lvl="1">
              <a:tabLst>
                <a:tab pos="354013" algn="l"/>
                <a:tab pos="717550" algn="l"/>
              </a:tabLs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	s++;</a:t>
            </a:r>
          </a:p>
          <a:p>
            <a:pPr marL="0" lvl="1">
              <a:tabLst>
                <a:tab pos="354013" algn="l"/>
                <a:tab pos="717550" algn="l"/>
              </a:tabLs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	t++;</a:t>
            </a:r>
          </a:p>
          <a:p>
            <a:pPr marL="0" lvl="1">
              <a:tabLst>
                <a:tab pos="354013" algn="l"/>
                <a:tab pos="717550" algn="l"/>
              </a:tabLs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}</a:t>
            </a:r>
          </a:p>
          <a:p>
            <a:pPr marL="0" lvl="1">
              <a:tabLst>
                <a:tab pos="354013" algn="l"/>
                <a:tab pos="717550" algn="l"/>
              </a:tabLs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9" name="卷形: 垂直 8">
            <a:extLst>
              <a:ext uri="{FF2B5EF4-FFF2-40B4-BE49-F238E27FC236}">
                <a16:creationId xmlns:a16="http://schemas.microsoft.com/office/drawing/2014/main" id="{CE141BC9-AB5D-4855-A2FE-7744957F2210}"/>
              </a:ext>
            </a:extLst>
          </p:cNvPr>
          <p:cNvSpPr/>
          <p:nvPr/>
        </p:nvSpPr>
        <p:spPr bwMode="auto">
          <a:xfrm>
            <a:off x="5146905" y="5478855"/>
            <a:ext cx="5692653" cy="1166117"/>
          </a:xfrm>
          <a:prstGeom prst="verticalScroll">
            <a:avLst>
              <a:gd name="adj" fmla="val 9738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lvl="1"/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void udf_strcpy4(char *s, char *t) {  </a:t>
            </a:r>
            <a:r>
              <a:rPr lang="en-US" altLang="zh-CN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指针方式</a:t>
            </a:r>
            <a:endParaRPr lang="en-US" altLang="zh-CN" sz="2000" dirty="0">
              <a:solidFill>
                <a:srgbClr val="00B05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lvl="1">
              <a:tabLst>
                <a:tab pos="354013" algn="l"/>
                <a:tab pos="717550" algn="l"/>
              </a:tabLs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while (*s++=*t++);</a:t>
            </a:r>
          </a:p>
          <a:p>
            <a:pPr marL="0" lvl="1">
              <a:tabLst>
                <a:tab pos="354013" algn="l"/>
                <a:tab pos="717550" algn="l"/>
              </a:tabLs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0FB0BA4-B9BE-409E-B951-264CF8A90E3A}"/>
              </a:ext>
            </a:extLst>
          </p:cNvPr>
          <p:cNvSpPr txBox="1"/>
          <p:nvPr/>
        </p:nvSpPr>
        <p:spPr>
          <a:xfrm>
            <a:off x="9167822" y="3671996"/>
            <a:ext cx="2057947" cy="163121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注意，这里实现的函数是不安全的！没有考虑拷贝过程中字符数组越界的错误。</a:t>
            </a:r>
          </a:p>
        </p:txBody>
      </p:sp>
    </p:spTree>
    <p:extLst>
      <p:ext uri="{BB962C8B-B14F-4D97-AF65-F5344CB8AC3E}">
        <p14:creationId xmlns:p14="http://schemas.microsoft.com/office/powerpoint/2010/main" val="7276926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820C4E-2109-4776-8F92-B299DA9DF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指针作为函数参数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3F8FEA-B0CB-449E-A831-BC47F63BD2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多维数组的指针可以通过参数传递，需要注意形参和实参的</a:t>
            </a:r>
            <a:r>
              <a:rPr lang="zh-CN" altLang="en-US" dirty="0">
                <a:solidFill>
                  <a:srgbClr val="C00000"/>
                </a:solidFill>
              </a:rPr>
              <a:t>类型应匹配</a:t>
            </a:r>
          </a:p>
          <a:p>
            <a:r>
              <a:rPr lang="zh-CN" altLang="en-US" dirty="0"/>
              <a:t>例，把某月的几号转换为这一年的第几天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卷形: 垂直 4">
            <a:extLst>
              <a:ext uri="{FF2B5EF4-FFF2-40B4-BE49-F238E27FC236}">
                <a16:creationId xmlns:a16="http://schemas.microsoft.com/office/drawing/2014/main" id="{0E4B9295-2EEC-409D-B668-C19A12807A4A}"/>
              </a:ext>
            </a:extLst>
          </p:cNvPr>
          <p:cNvSpPr/>
          <p:nvPr/>
        </p:nvSpPr>
        <p:spPr bwMode="auto">
          <a:xfrm>
            <a:off x="2247887" y="2083368"/>
            <a:ext cx="8017547" cy="3024336"/>
          </a:xfrm>
          <a:prstGeom prst="verticalScroll">
            <a:avLst>
              <a:gd name="adj" fmla="val 4024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tabLst>
                <a:tab pos="354013" algn="l"/>
              </a:tabLst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int days(</a:t>
            </a: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int (*p)[13]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int year, int month, int day) {</a:t>
            </a:r>
          </a:p>
          <a:p>
            <a:pPr>
              <a:tabLst>
                <a:tab pos="354013" algn="l"/>
                <a:tab pos="2506663" algn="l"/>
              </a:tabLst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… </a:t>
            </a: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*(</a:t>
            </a:r>
            <a:r>
              <a:rPr lang="en-US" altLang="zh-CN" sz="2400" dirty="0" err="1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p+leap</a:t>
            </a: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…	</a:t>
            </a:r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//leap=1(</a:t>
            </a:r>
            <a:r>
              <a:rPr lang="zh-CN" altLang="en-US" sz="24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闰年</a:t>
            </a:r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), 0(</a:t>
            </a:r>
            <a:r>
              <a:rPr lang="zh-CN" altLang="en-US" sz="24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平年</a:t>
            </a:r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>
              <a:tabLst>
                <a:tab pos="354013" algn="l"/>
              </a:tabLst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}</a:t>
            </a:r>
          </a:p>
          <a:p>
            <a:pPr>
              <a:tabLst>
                <a:tab pos="354013" algn="l"/>
              </a:tabLst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void main() {</a:t>
            </a:r>
          </a:p>
          <a:p>
            <a:pPr>
              <a:tabLst>
                <a:tab pos="354013" algn="l"/>
              </a:tabLst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int </a:t>
            </a:r>
            <a:r>
              <a:rPr lang="en-US" altLang="zh-CN" sz="2400" dirty="0" err="1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day_tab</a:t>
            </a: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[2][13]={{31,28,31,30,...},{31,29,31,30,...}};</a:t>
            </a:r>
          </a:p>
          <a:p>
            <a:pPr>
              <a:tabLst>
                <a:tab pos="354013" algn="l"/>
              </a:tabLst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…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days(</a:t>
            </a:r>
            <a:r>
              <a:rPr lang="en-US" altLang="zh-CN" sz="2400" dirty="0" err="1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day_tab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y, m, d)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…</a:t>
            </a:r>
          </a:p>
          <a:p>
            <a:pPr>
              <a:tabLst>
                <a:tab pos="354013" algn="l"/>
              </a:tabLst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}</a:t>
            </a:r>
          </a:p>
          <a:p>
            <a:pPr>
              <a:tabLst>
                <a:tab pos="354013" algn="l"/>
                <a:tab pos="717550" algn="l"/>
              </a:tabLst>
            </a:pP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339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7CDF4E-CA48-4009-8AD3-932D8A3E2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寻址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674F1B-ADEF-42C2-9771-578CAE5784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汇编或机器语言的寻址</a:t>
            </a:r>
            <a:endParaRPr lang="en-US" altLang="zh-CN" dirty="0"/>
          </a:p>
          <a:p>
            <a:pPr lvl="1"/>
            <a:r>
              <a:rPr lang="zh-CN" altLang="en-US" dirty="0"/>
              <a:t>通过地址值读写，称为</a:t>
            </a:r>
            <a:r>
              <a:rPr lang="zh-CN" altLang="en-US" dirty="0">
                <a:solidFill>
                  <a:srgbClr val="0070C0"/>
                </a:solidFill>
              </a:rPr>
              <a:t>直接寻址</a:t>
            </a:r>
            <a:endParaRPr lang="en-US" altLang="zh-CN" dirty="0"/>
          </a:p>
          <a:p>
            <a:pPr lvl="1"/>
            <a:r>
              <a:rPr lang="zh-CN" altLang="en-US" dirty="0"/>
              <a:t>通过保存在寄存器或其它内存中的地址值读写，称为</a:t>
            </a:r>
            <a:r>
              <a:rPr lang="zh-CN" altLang="en-US" dirty="0">
                <a:solidFill>
                  <a:srgbClr val="00B050"/>
                </a:solidFill>
              </a:rPr>
              <a:t>间接寻址</a:t>
            </a:r>
            <a:endParaRPr lang="en-US" altLang="zh-CN" dirty="0">
              <a:solidFill>
                <a:srgbClr val="00B050"/>
              </a:solidFill>
            </a:endParaRPr>
          </a:p>
          <a:p>
            <a:pPr lvl="1"/>
            <a:r>
              <a:rPr lang="zh-CN" altLang="en-US" dirty="0"/>
              <a:t>在间接寻址基础上，通过计算得到修改的地址，再进行读写，称为</a:t>
            </a:r>
            <a:r>
              <a:rPr lang="zh-CN" altLang="en-US" dirty="0">
                <a:solidFill>
                  <a:srgbClr val="00B050"/>
                </a:solidFill>
              </a:rPr>
              <a:t>变址寻址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高级语言，</a:t>
            </a:r>
            <a:endParaRPr lang="en-US" altLang="zh-CN" dirty="0"/>
          </a:p>
          <a:p>
            <a:pPr lvl="1"/>
            <a:r>
              <a:rPr lang="zh-CN" altLang="en-US" dirty="0"/>
              <a:t>通过</a:t>
            </a:r>
            <a:r>
              <a:rPr lang="zh-CN" altLang="en-US" dirty="0">
                <a:solidFill>
                  <a:schemeClr val="accent5"/>
                </a:solidFill>
              </a:rPr>
              <a:t>变量名</a:t>
            </a:r>
            <a:r>
              <a:rPr lang="zh-CN" altLang="en-US" dirty="0"/>
              <a:t>读写变量值称为</a:t>
            </a:r>
            <a:r>
              <a:rPr lang="zh-CN" altLang="en-US" dirty="0">
                <a:solidFill>
                  <a:schemeClr val="accent5"/>
                </a:solidFill>
              </a:rPr>
              <a:t>直接访问</a:t>
            </a:r>
            <a:endParaRPr lang="en-US" altLang="zh-CN" dirty="0">
              <a:solidFill>
                <a:schemeClr val="accent5"/>
              </a:solidFill>
            </a:endParaRPr>
          </a:p>
          <a:p>
            <a:pPr lvl="1"/>
            <a:r>
              <a:rPr lang="zh-CN" altLang="en-US" dirty="0"/>
              <a:t>通过</a:t>
            </a:r>
            <a:r>
              <a:rPr lang="zh-CN" altLang="en-US" dirty="0">
                <a:solidFill>
                  <a:srgbClr val="FF0000"/>
                </a:solidFill>
              </a:rPr>
              <a:t>指针</a:t>
            </a:r>
            <a:r>
              <a:rPr lang="en-US" altLang="zh-CN" dirty="0"/>
              <a:t>(pointer)</a:t>
            </a:r>
            <a:r>
              <a:rPr lang="zh-CN" altLang="en-US" dirty="0"/>
              <a:t>操作变量地址来读写， 称为</a:t>
            </a:r>
            <a:r>
              <a:rPr lang="zh-CN" altLang="en-US" dirty="0">
                <a:solidFill>
                  <a:srgbClr val="FF0000"/>
                </a:solidFill>
              </a:rPr>
              <a:t>间接访问</a:t>
            </a:r>
            <a:endParaRPr lang="zh-CN" altLang="en-US" dirty="0">
              <a:solidFill>
                <a:srgbClr val="000000"/>
              </a:solidFill>
            </a:endParaRPr>
          </a:p>
          <a:p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5A1E9B9-BF5C-4514-8AC0-8E129A13C2E5}"/>
              </a:ext>
            </a:extLst>
          </p:cNvPr>
          <p:cNvSpPr/>
          <p:nvPr/>
        </p:nvSpPr>
        <p:spPr bwMode="auto">
          <a:xfrm>
            <a:off x="4074419" y="3355746"/>
            <a:ext cx="1296144" cy="57606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内存单元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ctr" eaLnBrk="1" hangingPunct="1"/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地址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9F836BB-68C1-46ED-A6BE-FFC9BBAB53CB}"/>
              </a:ext>
            </a:extLst>
          </p:cNvPr>
          <p:cNvGrpSpPr/>
          <p:nvPr/>
        </p:nvGrpSpPr>
        <p:grpSpPr>
          <a:xfrm>
            <a:off x="1986188" y="3084149"/>
            <a:ext cx="2115447" cy="781096"/>
            <a:chOff x="683568" y="2853143"/>
            <a:chExt cx="2115447" cy="781096"/>
          </a:xfrm>
        </p:grpSpPr>
        <p:sp>
          <p:nvSpPr>
            <p:cNvPr id="6" name="弧形 5">
              <a:extLst>
                <a:ext uri="{FF2B5EF4-FFF2-40B4-BE49-F238E27FC236}">
                  <a16:creationId xmlns:a16="http://schemas.microsoft.com/office/drawing/2014/main" id="{229304E8-EDFF-4E13-9966-23F6B8042ED5}"/>
                </a:ext>
              </a:extLst>
            </p:cNvPr>
            <p:cNvSpPr/>
            <p:nvPr/>
          </p:nvSpPr>
          <p:spPr bwMode="auto">
            <a:xfrm>
              <a:off x="1368355" y="3124740"/>
              <a:ext cx="1430660" cy="509499"/>
            </a:xfrm>
            <a:prstGeom prst="arc">
              <a:avLst>
                <a:gd name="adj1" fmla="val 11298664"/>
                <a:gd name="adj2" fmla="val 21250735"/>
              </a:avLst>
            </a:prstGeom>
            <a:ln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 sz="20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B614F55-3CAF-4EC8-AEBA-89C108E7365A}"/>
                </a:ext>
              </a:extLst>
            </p:cNvPr>
            <p:cNvSpPr/>
            <p:nvPr/>
          </p:nvSpPr>
          <p:spPr>
            <a:xfrm>
              <a:off x="683568" y="2853143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srgbClr val="0070C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直接寻址</a:t>
              </a:r>
              <a:endPara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43581F3-8FBB-4887-AB60-A59959042C14}"/>
                </a:ext>
              </a:extLst>
            </p:cNvPr>
            <p:cNvSpPr/>
            <p:nvPr/>
          </p:nvSpPr>
          <p:spPr>
            <a:xfrm>
              <a:off x="1917632" y="3059668"/>
              <a:ext cx="37061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solidFill>
                    <a:srgbClr val="0070C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X</a:t>
              </a:r>
              <a:endPara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F490E114-F59B-43FE-BDA7-64DC279AFA8A}"/>
              </a:ext>
            </a:extLst>
          </p:cNvPr>
          <p:cNvSpPr/>
          <p:nvPr/>
        </p:nvSpPr>
        <p:spPr bwMode="auto">
          <a:xfrm>
            <a:off x="6697766" y="3371974"/>
            <a:ext cx="1428094" cy="5760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寄存器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内存地址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99F6C6F-876C-4C76-94BF-B2163E046B26}"/>
              </a:ext>
            </a:extLst>
          </p:cNvPr>
          <p:cNvGrpSpPr/>
          <p:nvPr/>
        </p:nvGrpSpPr>
        <p:grpSpPr>
          <a:xfrm>
            <a:off x="5355191" y="3084149"/>
            <a:ext cx="4859258" cy="830606"/>
            <a:chOff x="4052572" y="2853143"/>
            <a:chExt cx="4859258" cy="830606"/>
          </a:xfrm>
        </p:grpSpPr>
        <p:sp>
          <p:nvSpPr>
            <p:cNvPr id="11" name="弧形 10">
              <a:extLst>
                <a:ext uri="{FF2B5EF4-FFF2-40B4-BE49-F238E27FC236}">
                  <a16:creationId xmlns:a16="http://schemas.microsoft.com/office/drawing/2014/main" id="{79390151-D1DF-4ED2-A26F-A0858DEF87C6}"/>
                </a:ext>
              </a:extLst>
            </p:cNvPr>
            <p:cNvSpPr/>
            <p:nvPr/>
          </p:nvSpPr>
          <p:spPr bwMode="auto">
            <a:xfrm flipH="1">
              <a:off x="4052572" y="3153310"/>
              <a:ext cx="1372290" cy="509499"/>
            </a:xfrm>
            <a:prstGeom prst="arc">
              <a:avLst>
                <a:gd name="adj1" fmla="val 11298664"/>
                <a:gd name="adj2" fmla="val 21250735"/>
              </a:avLst>
            </a:prstGeom>
            <a:ln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 sz="200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2A89C92-AB2E-446A-ABB7-836DFF231A36}"/>
                </a:ext>
              </a:extLst>
            </p:cNvPr>
            <p:cNvSpPr/>
            <p:nvPr/>
          </p:nvSpPr>
          <p:spPr>
            <a:xfrm>
              <a:off x="7701242" y="2853143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srgbClr val="00B05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间接寻址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A586676-6251-4175-B51D-22CA338B4EFD}"/>
                </a:ext>
              </a:extLst>
            </p:cNvPr>
            <p:cNvSpPr/>
            <p:nvPr/>
          </p:nvSpPr>
          <p:spPr>
            <a:xfrm>
              <a:off x="4627148" y="3120575"/>
              <a:ext cx="37061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solidFill>
                    <a:srgbClr val="00B05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X</a:t>
              </a:r>
              <a:endParaRPr lang="zh-CN" alt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弧形 13">
              <a:extLst>
                <a:ext uri="{FF2B5EF4-FFF2-40B4-BE49-F238E27FC236}">
                  <a16:creationId xmlns:a16="http://schemas.microsoft.com/office/drawing/2014/main" id="{B495D739-4C4A-42C9-897D-54CB98EFD097}"/>
                </a:ext>
              </a:extLst>
            </p:cNvPr>
            <p:cNvSpPr/>
            <p:nvPr/>
          </p:nvSpPr>
          <p:spPr bwMode="auto">
            <a:xfrm flipH="1">
              <a:off x="6797817" y="3174250"/>
              <a:ext cx="1522096" cy="509499"/>
            </a:xfrm>
            <a:prstGeom prst="arc">
              <a:avLst>
                <a:gd name="adj1" fmla="val 11298664"/>
                <a:gd name="adj2" fmla="val 21250735"/>
              </a:avLst>
            </a:prstGeom>
            <a:ln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 sz="200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AEF998B-D929-4EED-B7B0-227505CD803E}"/>
                </a:ext>
              </a:extLst>
            </p:cNvPr>
            <p:cNvSpPr/>
            <p:nvPr/>
          </p:nvSpPr>
          <p:spPr>
            <a:xfrm>
              <a:off x="7396350" y="3141515"/>
              <a:ext cx="37061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solidFill>
                    <a:srgbClr val="00B05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Y</a:t>
              </a:r>
              <a:endParaRPr lang="zh-CN" alt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E7881E6-7CF3-467B-9962-4AB13C8D1C6D}"/>
              </a:ext>
            </a:extLst>
          </p:cNvPr>
          <p:cNvGrpSpPr/>
          <p:nvPr/>
        </p:nvGrpSpPr>
        <p:grpSpPr>
          <a:xfrm>
            <a:off x="5363402" y="3747818"/>
            <a:ext cx="4848234" cy="819777"/>
            <a:chOff x="4060783" y="3401311"/>
            <a:chExt cx="4848234" cy="819777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8478C5E-4049-409A-A256-AF281438CD00}"/>
                </a:ext>
              </a:extLst>
            </p:cNvPr>
            <p:cNvSpPr/>
            <p:nvPr/>
          </p:nvSpPr>
          <p:spPr>
            <a:xfrm>
              <a:off x="7698429" y="3401311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srgbClr val="00B05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变址寻址</a:t>
              </a:r>
            </a:p>
          </p:txBody>
        </p:sp>
        <p:sp>
          <p:nvSpPr>
            <p:cNvPr id="18" name="弧形 17">
              <a:extLst>
                <a:ext uri="{FF2B5EF4-FFF2-40B4-BE49-F238E27FC236}">
                  <a16:creationId xmlns:a16="http://schemas.microsoft.com/office/drawing/2014/main" id="{0D830A7A-CC35-408B-B0DA-E9F12A38065E}"/>
                </a:ext>
              </a:extLst>
            </p:cNvPr>
            <p:cNvSpPr/>
            <p:nvPr/>
          </p:nvSpPr>
          <p:spPr bwMode="auto">
            <a:xfrm flipH="1">
              <a:off x="6795485" y="3696277"/>
              <a:ext cx="1522096" cy="509499"/>
            </a:xfrm>
            <a:prstGeom prst="arc">
              <a:avLst>
                <a:gd name="adj1" fmla="val 11298664"/>
                <a:gd name="adj2" fmla="val 21250735"/>
              </a:avLst>
            </a:prstGeom>
            <a:ln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 sz="200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908254F-A383-4D23-A908-E101AE0B6413}"/>
                </a:ext>
              </a:extLst>
            </p:cNvPr>
            <p:cNvSpPr/>
            <p:nvPr/>
          </p:nvSpPr>
          <p:spPr>
            <a:xfrm>
              <a:off x="7396350" y="3662657"/>
              <a:ext cx="37061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solidFill>
                    <a:srgbClr val="00B05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Y</a:t>
              </a:r>
              <a:endParaRPr lang="zh-CN" alt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弧形 19">
              <a:extLst>
                <a:ext uri="{FF2B5EF4-FFF2-40B4-BE49-F238E27FC236}">
                  <a16:creationId xmlns:a16="http://schemas.microsoft.com/office/drawing/2014/main" id="{73028667-E1E9-427B-935B-A109D19382DD}"/>
                </a:ext>
              </a:extLst>
            </p:cNvPr>
            <p:cNvSpPr/>
            <p:nvPr/>
          </p:nvSpPr>
          <p:spPr bwMode="auto">
            <a:xfrm flipH="1">
              <a:off x="4060783" y="3711589"/>
              <a:ext cx="1364079" cy="509499"/>
            </a:xfrm>
            <a:prstGeom prst="arc">
              <a:avLst>
                <a:gd name="adj1" fmla="val 11298664"/>
                <a:gd name="adj2" fmla="val 21250735"/>
              </a:avLst>
            </a:prstGeom>
            <a:ln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 sz="200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065FD88-98A8-4723-95B2-4FCA8F5738CF}"/>
                </a:ext>
              </a:extLst>
            </p:cNvPr>
            <p:cNvSpPr/>
            <p:nvPr/>
          </p:nvSpPr>
          <p:spPr>
            <a:xfrm>
              <a:off x="4627148" y="3678854"/>
              <a:ext cx="37061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solidFill>
                    <a:srgbClr val="00B05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X</a:t>
              </a:r>
              <a:endParaRPr lang="zh-CN" alt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A8FF9429-EF89-43C0-AD35-081B9EEEBDBD}"/>
                </a:ext>
              </a:extLst>
            </p:cNvPr>
            <p:cNvSpPr/>
            <p:nvPr/>
          </p:nvSpPr>
          <p:spPr>
            <a:xfrm>
              <a:off x="5580112" y="3675515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srgbClr val="00B05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偏移计算</a:t>
              </a: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FDBD2C71-4F35-46C9-BE05-280AD2164D13}"/>
              </a:ext>
            </a:extLst>
          </p:cNvPr>
          <p:cNvSpPr/>
          <p:nvPr/>
        </p:nvSpPr>
        <p:spPr>
          <a:xfrm>
            <a:off x="2377633" y="4397316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直接访问（变量名）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6B5CA72-8766-45C0-A8D9-7D7036869FE4}"/>
              </a:ext>
            </a:extLst>
          </p:cNvPr>
          <p:cNvSpPr/>
          <p:nvPr/>
        </p:nvSpPr>
        <p:spPr>
          <a:xfrm>
            <a:off x="6593447" y="443221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间接访问（指针）</a:t>
            </a:r>
          </a:p>
        </p:txBody>
      </p:sp>
    </p:spTree>
    <p:extLst>
      <p:ext uri="{BB962C8B-B14F-4D97-AF65-F5344CB8AC3E}">
        <p14:creationId xmlns:p14="http://schemas.microsoft.com/office/powerpoint/2010/main" val="16754017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DD1931-4616-4067-97B8-A8334338C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指针作为函数参数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7B8384-CF4A-44BB-B8C1-591FF780B4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字符串常量本身也可以作为函数参数，其对应的形参是</a:t>
            </a:r>
            <a:r>
              <a:rPr lang="zh-CN" altLang="en-US" dirty="0">
                <a:solidFill>
                  <a:srgbClr val="00B050"/>
                </a:solidFill>
              </a:rPr>
              <a:t>字符指针变量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如字符串处理函数，函数原型声明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solidFill>
                  <a:srgbClr val="0070C0"/>
                </a:solidFill>
              </a:rPr>
              <a:t>字符串连接函数 </a:t>
            </a:r>
            <a:r>
              <a:rPr lang="en-US" altLang="zh-CN" dirty="0">
                <a:solidFill>
                  <a:srgbClr val="0070C0"/>
                </a:solidFill>
              </a:rPr>
              <a:t>extern char*</a:t>
            </a:r>
            <a:r>
              <a:rPr lang="en-US" altLang="zh-CN" dirty="0" err="1">
                <a:solidFill>
                  <a:srgbClr val="0070C0"/>
                </a:solidFill>
              </a:rPr>
              <a:t>strcat</a:t>
            </a:r>
            <a:r>
              <a:rPr lang="en-US" altLang="zh-CN" dirty="0">
                <a:solidFill>
                  <a:srgbClr val="0070C0"/>
                </a:solidFill>
              </a:rPr>
              <a:t>(char *</a:t>
            </a:r>
            <a:r>
              <a:rPr lang="en-US" altLang="zh-CN" dirty="0" err="1">
                <a:solidFill>
                  <a:srgbClr val="0070C0"/>
                </a:solidFill>
              </a:rPr>
              <a:t>dest</a:t>
            </a:r>
            <a:r>
              <a:rPr lang="en-US" altLang="zh-CN" dirty="0">
                <a:solidFill>
                  <a:srgbClr val="0070C0"/>
                </a:solidFill>
              </a:rPr>
              <a:t>, char *</a:t>
            </a:r>
            <a:r>
              <a:rPr lang="en-US" altLang="zh-CN" dirty="0" err="1">
                <a:solidFill>
                  <a:srgbClr val="0070C0"/>
                </a:solidFill>
              </a:rPr>
              <a:t>src</a:t>
            </a:r>
            <a:r>
              <a:rPr lang="en-US" altLang="zh-CN" dirty="0">
                <a:solidFill>
                  <a:srgbClr val="0070C0"/>
                </a:solidFill>
              </a:rPr>
              <a:t>);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B050"/>
                </a:solidFill>
              </a:rPr>
              <a:t>// </a:t>
            </a:r>
            <a:r>
              <a:rPr lang="en-US" altLang="zh-CN" dirty="0" err="1">
                <a:solidFill>
                  <a:srgbClr val="00B050"/>
                </a:solidFill>
              </a:rPr>
              <a:t>src</a:t>
            </a:r>
            <a:r>
              <a:rPr lang="zh-CN" altLang="en-US" dirty="0">
                <a:solidFill>
                  <a:srgbClr val="00B050"/>
                </a:solidFill>
              </a:rPr>
              <a:t>可以是字符串、字符数组、字符指针</a:t>
            </a:r>
            <a:endParaRPr lang="en-US" altLang="zh-CN" dirty="0">
              <a:solidFill>
                <a:srgbClr val="00B050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B050"/>
                </a:solidFill>
              </a:rPr>
              <a:t>// </a:t>
            </a:r>
            <a:r>
              <a:rPr lang="en-US" altLang="zh-CN" dirty="0" err="1">
                <a:solidFill>
                  <a:srgbClr val="00B050"/>
                </a:solidFill>
              </a:rPr>
              <a:t>dest</a:t>
            </a:r>
            <a:r>
              <a:rPr lang="zh-CN" altLang="en-US" dirty="0">
                <a:solidFill>
                  <a:srgbClr val="00B050"/>
                </a:solidFill>
              </a:rPr>
              <a:t>必须是字符数组或字符指针，不能是字符串</a:t>
            </a:r>
            <a:endParaRPr lang="en-US" altLang="zh-CN" dirty="0">
              <a:solidFill>
                <a:srgbClr val="00B050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solidFill>
                  <a:srgbClr val="0070C0"/>
                </a:solidFill>
              </a:rPr>
              <a:t>字符串比较函数 </a:t>
            </a:r>
            <a:r>
              <a:rPr lang="en-US" altLang="zh-CN" dirty="0">
                <a:solidFill>
                  <a:srgbClr val="0070C0"/>
                </a:solidFill>
              </a:rPr>
              <a:t>extern int </a:t>
            </a:r>
            <a:r>
              <a:rPr lang="en-US" altLang="zh-CN" dirty="0" err="1">
                <a:solidFill>
                  <a:srgbClr val="0070C0"/>
                </a:solidFill>
              </a:rPr>
              <a:t>strcmp</a:t>
            </a:r>
            <a:r>
              <a:rPr lang="en-US" altLang="zh-CN" dirty="0">
                <a:solidFill>
                  <a:srgbClr val="0070C0"/>
                </a:solidFill>
              </a:rPr>
              <a:t>(char *s1, char*s2);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B050"/>
                </a:solidFill>
              </a:rPr>
              <a:t>// s1</a:t>
            </a:r>
            <a:r>
              <a:rPr lang="zh-CN" altLang="en-US" dirty="0">
                <a:solidFill>
                  <a:srgbClr val="00B050"/>
                </a:solidFill>
              </a:rPr>
              <a:t>和</a:t>
            </a:r>
            <a:r>
              <a:rPr lang="en-US" altLang="zh-CN" dirty="0">
                <a:solidFill>
                  <a:srgbClr val="00B050"/>
                </a:solidFill>
              </a:rPr>
              <a:t>s2</a:t>
            </a:r>
            <a:r>
              <a:rPr lang="zh-CN" altLang="en-US" dirty="0">
                <a:solidFill>
                  <a:srgbClr val="00B050"/>
                </a:solidFill>
              </a:rPr>
              <a:t>都可以是字符串、字符数组、字符指针</a:t>
            </a:r>
            <a:endParaRPr lang="en-US" altLang="zh-CN" dirty="0">
              <a:solidFill>
                <a:srgbClr val="00B050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solidFill>
                  <a:srgbClr val="0070C0"/>
                </a:solidFill>
              </a:rPr>
              <a:t>格式化输出函数 </a:t>
            </a:r>
            <a:r>
              <a:rPr lang="en-US" altLang="zh-CN" dirty="0">
                <a:solidFill>
                  <a:srgbClr val="0070C0"/>
                </a:solidFill>
              </a:rPr>
              <a:t>int </a:t>
            </a:r>
            <a:r>
              <a:rPr lang="en-US" altLang="zh-CN" dirty="0" err="1">
                <a:solidFill>
                  <a:srgbClr val="0070C0"/>
                </a:solidFill>
              </a:rPr>
              <a:t>printf</a:t>
            </a:r>
            <a:r>
              <a:rPr lang="en-US" altLang="zh-CN" dirty="0">
                <a:solidFill>
                  <a:srgbClr val="0070C0"/>
                </a:solidFill>
              </a:rPr>
              <a:t>(char *format, ...);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B050"/>
                </a:solidFill>
              </a:rPr>
              <a:t>// format</a:t>
            </a:r>
            <a:r>
              <a:rPr lang="zh-CN" altLang="en-US" dirty="0">
                <a:solidFill>
                  <a:srgbClr val="00B050"/>
                </a:solidFill>
              </a:rPr>
              <a:t>可以是字符串、字符数组、字符指针</a:t>
            </a:r>
            <a:endParaRPr lang="en-US" altLang="zh-CN" dirty="0">
              <a:solidFill>
                <a:srgbClr val="00B050"/>
              </a:solidFill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B050"/>
                </a:solidFill>
              </a:rPr>
              <a:t>// …</a:t>
            </a:r>
            <a:r>
              <a:rPr lang="zh-CN" altLang="en-US" dirty="0">
                <a:solidFill>
                  <a:srgbClr val="00B050"/>
                </a:solidFill>
              </a:rPr>
              <a:t>表示该函数可以接收不定数量的参数，或称为可变参数，其实现使用了</a:t>
            </a:r>
            <a:r>
              <a:rPr lang="en-US" altLang="zh-CN" dirty="0">
                <a:solidFill>
                  <a:srgbClr val="00B050"/>
                </a:solidFill>
              </a:rPr>
              <a:t>C</a:t>
            </a:r>
            <a:r>
              <a:rPr lang="zh-CN" altLang="en-US" dirty="0">
                <a:solidFill>
                  <a:srgbClr val="00B050"/>
                </a:solidFill>
              </a:rPr>
              <a:t>语言的</a:t>
            </a:r>
            <a:r>
              <a:rPr lang="en-US" altLang="zh-CN" dirty="0">
                <a:solidFill>
                  <a:srgbClr val="00B050"/>
                </a:solidFill>
              </a:rPr>
              <a:t>VA_LIST</a:t>
            </a:r>
            <a:r>
              <a:rPr lang="zh-CN" altLang="en-US" dirty="0">
                <a:solidFill>
                  <a:srgbClr val="00B050"/>
                </a:solidFill>
              </a:rPr>
              <a:t>宏定义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685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7198DC-1964-4864-A894-C097CD2BF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指针作为函数参数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70E5D4-1520-4C48-83A6-0D95A89091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VA_LIST</a:t>
            </a:r>
            <a:r>
              <a:rPr lang="zh-CN" altLang="en-US" dirty="0"/>
              <a:t>宏定义的例子：在任意个整数参数中</a:t>
            </a:r>
            <a:r>
              <a:rPr lang="zh-CN" altLang="en-US"/>
              <a:t>找出最大值（</a:t>
            </a:r>
            <a:r>
              <a:rPr lang="zh-CN" altLang="en-US" dirty="0"/>
              <a:t>有兴趣的自学）</a:t>
            </a:r>
          </a:p>
        </p:txBody>
      </p:sp>
      <p:sp>
        <p:nvSpPr>
          <p:cNvPr id="5" name="卷形: 垂直 4">
            <a:extLst>
              <a:ext uri="{FF2B5EF4-FFF2-40B4-BE49-F238E27FC236}">
                <a16:creationId xmlns:a16="http://schemas.microsoft.com/office/drawing/2014/main" id="{3F8CDB0A-CE5B-4109-8880-2C958AA614EB}"/>
              </a:ext>
            </a:extLst>
          </p:cNvPr>
          <p:cNvSpPr/>
          <p:nvPr/>
        </p:nvSpPr>
        <p:spPr bwMode="auto">
          <a:xfrm>
            <a:off x="1505310" y="1551173"/>
            <a:ext cx="8991599" cy="4504572"/>
          </a:xfrm>
          <a:prstGeom prst="verticalScroll">
            <a:avLst>
              <a:gd name="adj" fmla="val 2535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tabLst>
                <a:tab pos="354013" algn="l"/>
              </a:tabLst>
            </a:pPr>
            <a:r>
              <a:rPr lang="en-US" altLang="zh-CN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#include &lt;</a:t>
            </a:r>
            <a:r>
              <a:rPr lang="en-US" altLang="zh-CN" sz="20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stdarg.h</a:t>
            </a:r>
            <a:r>
              <a:rPr lang="en-US" altLang="zh-CN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>
              <a:tabLst>
                <a:tab pos="354013" algn="l"/>
              </a:tabLst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tabLst>
                <a:tab pos="354013" algn="l"/>
              </a:tabLs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int </a:t>
            </a:r>
            <a:r>
              <a:rPr lang="en-US" altLang="zh-CN" sz="2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max_int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(int n, ...) {	</a:t>
            </a:r>
            <a:r>
              <a:rPr lang="en-US" altLang="zh-CN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//...</a:t>
            </a:r>
            <a:r>
              <a:rPr lang="zh-CN" alt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表示参数可变</a:t>
            </a:r>
          </a:p>
          <a:p>
            <a:pPr>
              <a:tabLst>
                <a:tab pos="354013" algn="l"/>
              </a:tabLs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err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va_list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ap;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定义参数列表，实质是一个指针</a:t>
            </a:r>
            <a:endParaRPr lang="en-US" altLang="zh-CN" sz="2000" dirty="0">
              <a:solidFill>
                <a:srgbClr val="00B05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tabLst>
                <a:tab pos="354013" algn="l"/>
              </a:tabLs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int </a:t>
            </a:r>
            <a:r>
              <a:rPr lang="en-US" altLang="zh-CN" sz="2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current, largest;</a:t>
            </a:r>
          </a:p>
          <a:p>
            <a:pPr>
              <a:tabLst>
                <a:tab pos="354013" algn="l"/>
              </a:tabLs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err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va_start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(ap, n);	</a:t>
            </a:r>
            <a:r>
              <a:rPr lang="en-US" altLang="zh-CN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初始化，指出可变长度部分开始的位置</a:t>
            </a:r>
          </a:p>
          <a:p>
            <a:pPr>
              <a:tabLst>
                <a:tab pos="354013" algn="l"/>
              </a:tabLs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largest=</a:t>
            </a:r>
            <a:r>
              <a:rPr lang="en-US" altLang="zh-CN" sz="2000" dirty="0" err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va_arg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(ap, int);</a:t>
            </a:r>
            <a:r>
              <a:rPr lang="en-US" altLang="zh-CN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//</a:t>
            </a:r>
            <a:r>
              <a:rPr lang="zh-CN" alt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取回单个变量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tabLst>
                <a:tab pos="354013" algn="l"/>
              </a:tabLs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for (</a:t>
            </a:r>
            <a:r>
              <a:rPr lang="en-US" altLang="zh-CN" sz="2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=1; </a:t>
            </a:r>
            <a:r>
              <a:rPr lang="en-US" altLang="zh-CN" sz="2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&lt;n; </a:t>
            </a:r>
            <a:r>
              <a:rPr lang="en-US" altLang="zh-CN" sz="2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++) {</a:t>
            </a:r>
          </a:p>
          <a:p>
            <a:pPr>
              <a:tabLst>
                <a:tab pos="354013" algn="l"/>
              </a:tabLs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	current=</a:t>
            </a:r>
            <a:r>
              <a:rPr lang="en-US" altLang="zh-CN" sz="2000" dirty="0" err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va_arg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(ap, int);</a:t>
            </a:r>
            <a:r>
              <a:rPr lang="en-US" altLang="zh-CN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//</a:t>
            </a:r>
            <a:r>
              <a:rPr lang="zh-CN" alt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取回单个变量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tabLst>
                <a:tab pos="354013" algn="l"/>
              </a:tabLs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	if (current&gt;largest) largest=current;</a:t>
            </a:r>
          </a:p>
          <a:p>
            <a:pPr>
              <a:tabLst>
                <a:tab pos="354013" algn="l"/>
              </a:tabLs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}</a:t>
            </a:r>
          </a:p>
          <a:p>
            <a:pPr>
              <a:tabLst>
                <a:tab pos="354013" algn="l"/>
              </a:tabLs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err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va_end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(ap);	</a:t>
            </a:r>
            <a:r>
              <a:rPr lang="en-US" altLang="zh-CN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结束获取</a:t>
            </a:r>
          </a:p>
          <a:p>
            <a:pPr>
              <a:tabLst>
                <a:tab pos="354013" algn="l"/>
              </a:tabLs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return largest;</a:t>
            </a:r>
          </a:p>
          <a:p>
            <a:pPr>
              <a:tabLst>
                <a:tab pos="354013" algn="l"/>
              </a:tabLs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}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/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2058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02D8C5-1DBE-48E8-87BF-65F81F063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指针作为函数参数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CE5710-1598-49D5-BE68-A85F18C018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VA_LIST</a:t>
            </a:r>
            <a:r>
              <a:rPr lang="zh-CN" altLang="en-US" dirty="0"/>
              <a:t>宏定义的例子：自定义打印接口的实现（有兴趣的自学）</a:t>
            </a:r>
          </a:p>
          <a:p>
            <a:endParaRPr lang="zh-CN" altLang="en-US" dirty="0"/>
          </a:p>
        </p:txBody>
      </p:sp>
      <p:sp>
        <p:nvSpPr>
          <p:cNvPr id="5" name="卷形: 垂直 4">
            <a:extLst>
              <a:ext uri="{FF2B5EF4-FFF2-40B4-BE49-F238E27FC236}">
                <a16:creationId xmlns:a16="http://schemas.microsoft.com/office/drawing/2014/main" id="{58829EE8-5A4D-4B66-A91A-58890473E963}"/>
              </a:ext>
            </a:extLst>
          </p:cNvPr>
          <p:cNvSpPr/>
          <p:nvPr/>
        </p:nvSpPr>
        <p:spPr bwMode="auto">
          <a:xfrm>
            <a:off x="1006415" y="1620185"/>
            <a:ext cx="9906000" cy="3391762"/>
          </a:xfrm>
          <a:prstGeom prst="verticalScroll">
            <a:avLst>
              <a:gd name="adj" fmla="val 3814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tabLst>
                <a:tab pos="354013" algn="l"/>
              </a:tabLs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int </a:t>
            </a:r>
            <a:r>
              <a:rPr lang="en-US" altLang="zh-CN" sz="2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my_printf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(const char *</a:t>
            </a:r>
            <a:r>
              <a:rPr lang="en-US" altLang="zh-CN" sz="2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fmt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...) {	</a:t>
            </a:r>
            <a:r>
              <a:rPr lang="en-US" altLang="zh-CN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//...</a:t>
            </a:r>
            <a:r>
              <a:rPr lang="zh-CN" alt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表示参数可变</a:t>
            </a:r>
          </a:p>
          <a:p>
            <a:pPr>
              <a:tabLst>
                <a:tab pos="354013" algn="l"/>
              </a:tabLs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err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va_list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args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;	</a:t>
            </a:r>
            <a:r>
              <a:rPr lang="en-US" altLang="zh-CN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定义参数列表，实质是一个指针</a:t>
            </a:r>
            <a:endParaRPr lang="en-US" altLang="zh-CN" sz="2000" dirty="0">
              <a:solidFill>
                <a:srgbClr val="00B05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tabLst>
                <a:tab pos="354013" algn="l"/>
              </a:tabLs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static char </a:t>
            </a:r>
            <a:r>
              <a:rPr lang="en-US" altLang="zh-CN" sz="2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gc_PrintfOut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[1000];</a:t>
            </a:r>
          </a:p>
          <a:p>
            <a:pPr>
              <a:tabLst>
                <a:tab pos="354013" algn="l"/>
              </a:tabLs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err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va_start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args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fmt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);	</a:t>
            </a:r>
            <a:r>
              <a:rPr lang="en-US" altLang="zh-CN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初始化，指出可变长度部分开始的位置</a:t>
            </a:r>
          </a:p>
          <a:p>
            <a:pPr>
              <a:tabLst>
                <a:tab pos="354013" algn="l"/>
              </a:tabLs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err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vsnprintf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((char *) </a:t>
            </a:r>
            <a:r>
              <a:rPr lang="en-US" altLang="zh-CN" sz="2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gc_PrintfOut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1000, (char *) </a:t>
            </a:r>
            <a:r>
              <a:rPr lang="en-US" altLang="zh-CN" sz="2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fmt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args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);</a:t>
            </a:r>
            <a:r>
              <a:rPr lang="en-US" altLang="zh-CN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//</a:t>
            </a:r>
            <a:r>
              <a:rPr lang="zh-CN" alt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使用</a:t>
            </a:r>
            <a:r>
              <a:rPr lang="en-US" altLang="zh-CN" sz="2000" dirty="0" err="1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vsnprinf</a:t>
            </a:r>
            <a:r>
              <a:rPr lang="zh-CN" alt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一次性读取</a:t>
            </a:r>
          </a:p>
          <a:p>
            <a:pPr>
              <a:tabLst>
                <a:tab pos="354013" algn="l"/>
              </a:tabLs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err="1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va_end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args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);	</a:t>
            </a:r>
            <a:r>
              <a:rPr lang="en-US" altLang="zh-CN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结束获取</a:t>
            </a:r>
          </a:p>
          <a:p>
            <a:pPr>
              <a:tabLst>
                <a:tab pos="354013" algn="l"/>
              </a:tabLs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puts("%s",(const char *)</a:t>
            </a:r>
            <a:r>
              <a:rPr lang="en-US" altLang="zh-CN" sz="2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gc_PrintfOut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);	</a:t>
            </a:r>
            <a:r>
              <a:rPr lang="en-US" altLang="zh-CN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使用</a:t>
            </a:r>
          </a:p>
          <a:p>
            <a:pPr>
              <a:tabLst>
                <a:tab pos="354013" algn="l"/>
              </a:tabLs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return 0;</a:t>
            </a:r>
          </a:p>
          <a:p>
            <a:pPr>
              <a:tabLst>
                <a:tab pos="354013" algn="l"/>
              </a:tabLs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}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/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1693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8D0C5F-9565-4155-A758-E0748DBFB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指针作为函数参数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02961E-32B5-4865-A79F-33CD85DE1E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有时传指针的目的不是为了让函数修改原变量，而是为了节省传递的数据量，实际只是读取变量的值</a:t>
            </a:r>
            <a:endParaRPr lang="en-US" altLang="zh-CN" dirty="0"/>
          </a:p>
          <a:p>
            <a:pPr lvl="1"/>
            <a:r>
              <a:rPr lang="zh-CN" altLang="en-US" dirty="0"/>
              <a:t>用</a:t>
            </a:r>
            <a:r>
              <a:rPr lang="en-US" altLang="zh-CN" dirty="0">
                <a:solidFill>
                  <a:srgbClr val="0070C0"/>
                </a:solidFill>
              </a:rPr>
              <a:t>const</a:t>
            </a:r>
            <a:r>
              <a:rPr lang="zh-CN" altLang="en-US" dirty="0"/>
              <a:t>来保护指针所指向的变量不被修改</a:t>
            </a:r>
            <a:endParaRPr lang="en-US" altLang="zh-CN" dirty="0"/>
          </a:p>
          <a:p>
            <a:pPr lvl="1"/>
            <a:r>
              <a:rPr lang="zh-CN" altLang="en-US" dirty="0"/>
              <a:t>例如，</a:t>
            </a:r>
            <a:r>
              <a:rPr lang="en-US" altLang="zh-CN" dirty="0"/>
              <a:t>void f(</a:t>
            </a:r>
            <a:r>
              <a:rPr lang="en-US" altLang="zh-CN" dirty="0">
                <a:solidFill>
                  <a:srgbClr val="00B050"/>
                </a:solidFill>
              </a:rPr>
              <a:t>const</a:t>
            </a:r>
            <a:r>
              <a:rPr lang="en-US" altLang="zh-CN" dirty="0"/>
              <a:t> int *p); </a:t>
            </a:r>
            <a:r>
              <a:rPr lang="zh-CN" altLang="en-US" dirty="0"/>
              <a:t>函数内不得修改</a:t>
            </a:r>
            <a:r>
              <a:rPr lang="en-US" altLang="zh-CN" dirty="0"/>
              <a:t>p</a:t>
            </a:r>
            <a:r>
              <a:rPr lang="zh-CN" altLang="en-US" dirty="0"/>
              <a:t>所指向的对象，有时称</a:t>
            </a:r>
            <a:r>
              <a:rPr lang="en-US" altLang="zh-CN" dirty="0"/>
              <a:t>p</a:t>
            </a:r>
            <a:r>
              <a:rPr lang="zh-CN" altLang="en-US" dirty="0"/>
              <a:t>是指向常整数的指针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对比，</a:t>
            </a:r>
            <a:r>
              <a:rPr lang="en-US" altLang="zh-CN" dirty="0"/>
              <a:t>void f(int * </a:t>
            </a:r>
            <a:r>
              <a:rPr lang="en-US" altLang="zh-CN" dirty="0">
                <a:solidFill>
                  <a:srgbClr val="00B050"/>
                </a:solidFill>
              </a:rPr>
              <a:t>const</a:t>
            </a:r>
            <a:r>
              <a:rPr lang="en-US" altLang="zh-CN" dirty="0"/>
              <a:t> p); </a:t>
            </a:r>
            <a:r>
              <a:rPr lang="zh-CN" altLang="en-US" dirty="0"/>
              <a:t>是指函数内不得修改指针</a:t>
            </a:r>
            <a:r>
              <a:rPr lang="en-US" altLang="zh-CN" dirty="0"/>
              <a:t>p</a:t>
            </a:r>
            <a:r>
              <a:rPr lang="zh-CN" altLang="en-US" dirty="0"/>
              <a:t>，但对</a:t>
            </a:r>
            <a:r>
              <a:rPr lang="en-US" altLang="zh-CN" dirty="0"/>
              <a:t>p</a:t>
            </a:r>
            <a:r>
              <a:rPr lang="zh-CN" altLang="en-US" dirty="0"/>
              <a:t>指向的对象没有约束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对比，</a:t>
            </a:r>
            <a:r>
              <a:rPr lang="en-US" altLang="zh-CN" dirty="0"/>
              <a:t>void f(</a:t>
            </a:r>
            <a:r>
              <a:rPr lang="en-US" altLang="zh-CN" dirty="0">
                <a:solidFill>
                  <a:srgbClr val="00B050"/>
                </a:solidFill>
              </a:rPr>
              <a:t>const</a:t>
            </a:r>
            <a:r>
              <a:rPr lang="en-US" altLang="zh-CN" dirty="0"/>
              <a:t> int * </a:t>
            </a:r>
            <a:r>
              <a:rPr lang="en-US" altLang="zh-CN" dirty="0">
                <a:solidFill>
                  <a:srgbClr val="00B050"/>
                </a:solidFill>
              </a:rPr>
              <a:t>const</a:t>
            </a:r>
            <a:r>
              <a:rPr lang="en-US" altLang="zh-CN" dirty="0"/>
              <a:t> p); </a:t>
            </a:r>
            <a:r>
              <a:rPr lang="zh-CN" altLang="en-US" dirty="0"/>
              <a:t>在函数内</a:t>
            </a:r>
            <a:r>
              <a:rPr lang="en-US" altLang="zh-CN" dirty="0"/>
              <a:t>p</a:t>
            </a:r>
            <a:r>
              <a:rPr lang="zh-CN" altLang="en-US" dirty="0"/>
              <a:t>和</a:t>
            </a:r>
            <a:r>
              <a:rPr lang="en-US" altLang="zh-CN" dirty="0"/>
              <a:t>p</a:t>
            </a:r>
            <a:r>
              <a:rPr lang="zh-CN" altLang="en-US" dirty="0"/>
              <a:t>所指向的对象都不得修改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帮助编译器检查函数内部是否有非法的（模块设计时禁止的）操作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757075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153666-5C39-4C9C-8ADF-B1F94DCC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指针作为函数参数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3575BA-71AB-43A3-9129-F028E98C6A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例，用指针做函数参数实现字符串比较</a:t>
            </a:r>
          </a:p>
          <a:p>
            <a:endParaRPr lang="zh-CN" altLang="en-US" dirty="0"/>
          </a:p>
        </p:txBody>
      </p:sp>
      <p:sp>
        <p:nvSpPr>
          <p:cNvPr id="5" name="卷形: 垂直 4">
            <a:extLst>
              <a:ext uri="{FF2B5EF4-FFF2-40B4-BE49-F238E27FC236}">
                <a16:creationId xmlns:a16="http://schemas.microsoft.com/office/drawing/2014/main" id="{BA8DA569-C589-4B6A-AD6E-C0E00BFC1969}"/>
              </a:ext>
            </a:extLst>
          </p:cNvPr>
          <p:cNvSpPr/>
          <p:nvPr/>
        </p:nvSpPr>
        <p:spPr bwMode="auto">
          <a:xfrm>
            <a:off x="2052292" y="1518166"/>
            <a:ext cx="7776864" cy="4392488"/>
          </a:xfrm>
          <a:prstGeom prst="verticalScroll">
            <a:avLst>
              <a:gd name="adj" fmla="val 3334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88900" lvl="1">
              <a:lnSpc>
                <a:spcPct val="90000"/>
              </a:lnSpc>
              <a:tabLst>
                <a:tab pos="452438" algn="l"/>
              </a:tabLst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#include&lt;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stdio.h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88900" lvl="1">
              <a:lnSpc>
                <a:spcPct val="90000"/>
              </a:lnSpc>
              <a:tabLst>
                <a:tab pos="452438" algn="l"/>
              </a:tabLst>
            </a:pP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altLang="zh-CN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udf_strcmp</a:t>
            </a: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(char *s, char *t);</a:t>
            </a:r>
          </a:p>
          <a:p>
            <a:pPr marL="88900" lvl="1">
              <a:lnSpc>
                <a:spcPct val="90000"/>
              </a:lnSpc>
              <a:tabLst>
                <a:tab pos="452438" algn="l"/>
              </a:tabLst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main() {</a:t>
            </a:r>
          </a:p>
          <a:p>
            <a:pPr marL="88900" lvl="1">
              <a:lnSpc>
                <a:spcPct val="90000"/>
              </a:lnSpc>
              <a:tabLst>
                <a:tab pos="452438" algn="l"/>
              </a:tabLst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(“%d\n”,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udf_strcmp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(“a string”, ”a strange”));</a:t>
            </a:r>
          </a:p>
          <a:p>
            <a:pPr marL="88900" lvl="1">
              <a:lnSpc>
                <a:spcPct val="90000"/>
              </a:lnSpc>
              <a:tabLst>
                <a:tab pos="452438" algn="l"/>
              </a:tabLst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(“%d\n”,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udf_strcmp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(“a strange”, “a string”));</a:t>
            </a:r>
          </a:p>
          <a:p>
            <a:pPr marL="88900" lvl="1">
              <a:lnSpc>
                <a:spcPct val="90000"/>
              </a:lnSpc>
              <a:tabLst>
                <a:tab pos="452438" algn="l"/>
              </a:tabLst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(“%d\n”,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udf_strcmp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(“a string”, “a string”));</a:t>
            </a:r>
          </a:p>
          <a:p>
            <a:pPr marL="88900" lvl="1">
              <a:lnSpc>
                <a:spcPct val="90000"/>
              </a:lnSpc>
              <a:tabLst>
                <a:tab pos="452438" algn="l"/>
              </a:tabLst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marL="88900" lvl="1">
              <a:lnSpc>
                <a:spcPct val="90000"/>
              </a:lnSpc>
              <a:tabLst>
                <a:tab pos="452438" algn="l"/>
              </a:tabLst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udf_strcmp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(char *s, char *t) {</a:t>
            </a:r>
          </a:p>
          <a:p>
            <a:pPr marL="88900" lvl="1">
              <a:lnSpc>
                <a:spcPct val="90000"/>
              </a:lnSpc>
              <a:tabLst>
                <a:tab pos="452438" algn="l"/>
              </a:tabLst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for(;*s==*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t;s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++,t++);</a:t>
            </a:r>
          </a:p>
          <a:p>
            <a:pPr marL="88900" lvl="1">
              <a:lnSpc>
                <a:spcPct val="90000"/>
              </a:lnSpc>
              <a:tabLst>
                <a:tab pos="452438" algn="l"/>
              </a:tabLst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if(*s==‘\0’) return(0);</a:t>
            </a:r>
          </a:p>
          <a:p>
            <a:pPr marL="88900" lvl="1">
              <a:lnSpc>
                <a:spcPct val="90000"/>
              </a:lnSpc>
              <a:tabLst>
                <a:tab pos="452438" algn="l"/>
              </a:tabLst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return(*s-*t);</a:t>
            </a:r>
          </a:p>
          <a:p>
            <a:pPr marL="88900" lvl="1">
              <a:lnSpc>
                <a:spcPct val="90000"/>
              </a:lnSpc>
              <a:tabLst>
                <a:tab pos="452438" algn="l"/>
              </a:tabLst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2536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59CC0A-AA77-47BB-BA39-D24B3646A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指针作为函数参数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F2C61D-5AB7-4D43-8F76-688615F15D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例，借助</a:t>
            </a:r>
            <a:r>
              <a:rPr lang="en-US" altLang="zh-CN" dirty="0"/>
              <a:t>void</a:t>
            </a:r>
            <a:r>
              <a:rPr lang="zh-CN" altLang="en-US" dirty="0"/>
              <a:t>实现编写通用的数据交换函数</a:t>
            </a:r>
          </a:p>
        </p:txBody>
      </p:sp>
      <p:sp>
        <p:nvSpPr>
          <p:cNvPr id="5" name="卷形: 垂直 4">
            <a:extLst>
              <a:ext uri="{FF2B5EF4-FFF2-40B4-BE49-F238E27FC236}">
                <a16:creationId xmlns:a16="http://schemas.microsoft.com/office/drawing/2014/main" id="{76013372-4EB2-4388-9E8C-722358DFBF29}"/>
              </a:ext>
            </a:extLst>
          </p:cNvPr>
          <p:cNvSpPr/>
          <p:nvPr/>
        </p:nvSpPr>
        <p:spPr bwMode="auto">
          <a:xfrm>
            <a:off x="2577647" y="1586042"/>
            <a:ext cx="6851104" cy="4032448"/>
          </a:xfrm>
          <a:prstGeom prst="verticalScroll">
            <a:avLst>
              <a:gd name="adj" fmla="val 3835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tabLst>
                <a:tab pos="449263" algn="l"/>
                <a:tab pos="896938" algn="l"/>
              </a:tabLst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altLang="zh-C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genswap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(void *a, void *b, int size) {</a:t>
            </a:r>
          </a:p>
          <a:p>
            <a:pPr eaLnBrk="1" hangingPunct="1">
              <a:tabLst>
                <a:tab pos="449263" algn="l"/>
                <a:tab pos="896938" algn="l"/>
              </a:tabLst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char t, *ac, *</a:t>
            </a:r>
            <a:r>
              <a:rPr lang="en-US" altLang="zh-C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eaLnBrk="1" hangingPunct="1">
              <a:tabLst>
                <a:tab pos="449263" algn="l"/>
                <a:tab pos="896938" algn="l"/>
              </a:tabLst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int </a:t>
            </a:r>
            <a:r>
              <a:rPr lang="en-US" altLang="zh-C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eaLnBrk="1" hangingPunct="1">
              <a:tabLst>
                <a:tab pos="449263" algn="l"/>
                <a:tab pos="896938" algn="l"/>
              </a:tabLst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ac=</a:t>
            </a:r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(char *)a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altLang="zh-C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(char *)b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eaLnBrk="1" hangingPunct="1">
              <a:tabLst>
                <a:tab pos="449263" algn="l"/>
                <a:tab pos="896938" algn="l"/>
              </a:tabLst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for (</a:t>
            </a:r>
            <a:r>
              <a:rPr lang="en-US" altLang="zh-C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=0; </a:t>
            </a:r>
            <a:r>
              <a:rPr lang="en-US" altLang="zh-C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&lt;size; </a:t>
            </a:r>
            <a:r>
              <a:rPr lang="en-US" altLang="zh-C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++, ac++, </a:t>
            </a:r>
            <a:r>
              <a:rPr lang="en-US" altLang="zh-C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++) {</a:t>
            </a:r>
          </a:p>
          <a:p>
            <a:pPr eaLnBrk="1" hangingPunct="1">
              <a:tabLst>
                <a:tab pos="449263" algn="l"/>
                <a:tab pos="896938" algn="l"/>
              </a:tabLst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t=*ac;</a:t>
            </a:r>
          </a:p>
          <a:p>
            <a:pPr eaLnBrk="1" hangingPunct="1">
              <a:tabLst>
                <a:tab pos="449263" algn="l"/>
                <a:tab pos="896938" algn="l"/>
              </a:tabLst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*ac=*</a:t>
            </a:r>
            <a:r>
              <a:rPr lang="en-US" altLang="zh-C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eaLnBrk="1" hangingPunct="1">
              <a:tabLst>
                <a:tab pos="449263" algn="l"/>
                <a:tab pos="896938" algn="l"/>
              </a:tabLst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*</a:t>
            </a:r>
            <a:r>
              <a:rPr lang="en-US" altLang="zh-C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=t;</a:t>
            </a:r>
          </a:p>
          <a:p>
            <a:pPr eaLnBrk="1" hangingPunct="1">
              <a:tabLst>
                <a:tab pos="449263" algn="l"/>
                <a:tab pos="896938" algn="l"/>
              </a:tabLst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}</a:t>
            </a:r>
          </a:p>
          <a:p>
            <a:pPr eaLnBrk="1" hangingPunct="1">
              <a:tabLst>
                <a:tab pos="449263" algn="l"/>
                <a:tab pos="896938" algn="l"/>
              </a:tabLst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575418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DD0D7A-1E76-47A1-8770-FEACA0E16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命令行参数的实现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9BECCF-3EA3-4E1B-8956-03F80FD75D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命令行参数</a:t>
            </a:r>
            <a:endParaRPr lang="en-US" altLang="zh-CN" dirty="0"/>
          </a:p>
          <a:p>
            <a:pPr lvl="1"/>
            <a:r>
              <a:rPr lang="zh-CN" altLang="en-US" dirty="0"/>
              <a:t>非图形人机交互界面下输入参数的一种方式</a:t>
            </a:r>
            <a:endParaRPr lang="en-US" altLang="zh-CN" dirty="0"/>
          </a:p>
          <a:p>
            <a:pPr lvl="1"/>
            <a:r>
              <a:rPr lang="zh-CN" altLang="en-US" dirty="0"/>
              <a:t>通过命令行将参数传递给程序，而不是在运行时输入</a:t>
            </a:r>
            <a:endParaRPr lang="en-US" altLang="zh-CN" dirty="0"/>
          </a:p>
          <a:p>
            <a:pPr lvl="1"/>
            <a:r>
              <a:rPr lang="zh-CN" altLang="en-US" dirty="0"/>
              <a:t>可以实现“静默”工作</a:t>
            </a:r>
            <a:endParaRPr lang="en-US" altLang="zh-CN" dirty="0"/>
          </a:p>
          <a:p>
            <a:pPr lvl="1"/>
            <a:r>
              <a:rPr lang="zh-CN" altLang="en-US" dirty="0"/>
              <a:t>例如：</a:t>
            </a:r>
            <a:endParaRPr lang="en-US" altLang="zh-CN" dirty="0"/>
          </a:p>
          <a:p>
            <a:pPr marL="1258888" lvl="1" indent="0">
              <a:buNone/>
            </a:pPr>
            <a:r>
              <a:rPr lang="en-US" altLang="zh-CN" dirty="0">
                <a:solidFill>
                  <a:srgbClr val="00B050"/>
                </a:solidFill>
              </a:rPr>
              <a:t>notepad.exe abc.txt</a:t>
            </a:r>
          </a:p>
          <a:p>
            <a:pPr marL="1258888" lvl="1" indent="0">
              <a:buNone/>
            </a:pPr>
            <a:r>
              <a:rPr lang="en-US" altLang="zh-CN" dirty="0">
                <a:solidFill>
                  <a:srgbClr val="00B050"/>
                </a:solidFill>
              </a:rPr>
              <a:t>tar –h</a:t>
            </a:r>
          </a:p>
          <a:p>
            <a:pPr lvl="1"/>
            <a:r>
              <a:rPr lang="zh-CN" altLang="en-US" dirty="0"/>
              <a:t>多个参数间用空格分隔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3F7962-35A7-4BDE-A37F-2F47B946A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59638"/>
            <a:ext cx="4915545" cy="321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656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000CDC-8246-4EB5-BC11-27C2CE633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命令行参数的实现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B58A9A-E9BF-4D1F-96AB-55E02B0A7C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windows</a:t>
            </a:r>
            <a:r>
              <a:rPr lang="zh-CN" altLang="en-US" dirty="0"/>
              <a:t>操作系统下使用命令行</a:t>
            </a:r>
          </a:p>
          <a:p>
            <a:pPr lvl="1"/>
            <a:r>
              <a:rPr lang="zh-CN" altLang="en-US" dirty="0"/>
              <a:t>进入命令行界面（模拟</a:t>
            </a:r>
            <a:r>
              <a:rPr lang="en-US" altLang="zh-CN" dirty="0"/>
              <a:t>DOS</a:t>
            </a:r>
            <a:r>
              <a:rPr lang="zh-CN" altLang="en-US" dirty="0"/>
              <a:t>系统）</a:t>
            </a:r>
          </a:p>
          <a:p>
            <a:pPr lvl="2"/>
            <a:r>
              <a:rPr lang="zh-CN" altLang="en-US" dirty="0"/>
              <a:t>“开始”</a:t>
            </a:r>
            <a:r>
              <a:rPr lang="en-US" altLang="zh-CN" dirty="0">
                <a:sym typeface="Wingdings" panose="05000000000000000000" pitchFamily="2" charset="2"/>
              </a:rPr>
              <a:t>“</a:t>
            </a:r>
            <a:r>
              <a:rPr lang="zh-CN" altLang="en-US" dirty="0">
                <a:sym typeface="Wingdings" panose="05000000000000000000" pitchFamily="2" charset="2"/>
              </a:rPr>
              <a:t>所有程序”</a:t>
            </a:r>
            <a:r>
              <a:rPr lang="en-US" altLang="zh-CN" dirty="0">
                <a:sym typeface="Wingdings" panose="05000000000000000000" pitchFamily="2" charset="2"/>
              </a:rPr>
              <a:t>“</a:t>
            </a:r>
            <a:r>
              <a:rPr lang="zh-CN" altLang="en-US" dirty="0">
                <a:sym typeface="Wingdings" panose="05000000000000000000" pitchFamily="2" charset="2"/>
              </a:rPr>
              <a:t>附件”</a:t>
            </a:r>
            <a:r>
              <a:rPr lang="en-US" altLang="zh-CN" dirty="0">
                <a:sym typeface="Wingdings" panose="05000000000000000000" pitchFamily="2" charset="2"/>
              </a:rPr>
              <a:t>“</a:t>
            </a:r>
            <a:r>
              <a:rPr lang="zh-CN" altLang="en-US" dirty="0">
                <a:sym typeface="Wingdings" panose="05000000000000000000" pitchFamily="2" charset="2"/>
              </a:rPr>
              <a:t>命令提示符”</a:t>
            </a:r>
            <a:endParaRPr lang="zh-CN" altLang="en-US" dirty="0"/>
          </a:p>
          <a:p>
            <a:pPr lvl="2"/>
            <a:r>
              <a:rPr lang="en-US" altLang="zh-CN" dirty="0"/>
              <a:t>WIN-R</a:t>
            </a:r>
            <a:r>
              <a:rPr lang="zh-CN" altLang="en-US" dirty="0"/>
              <a:t>，在输入框内输入“</a:t>
            </a:r>
            <a:r>
              <a:rPr lang="en-US" altLang="zh-CN" dirty="0" err="1"/>
              <a:t>cmd</a:t>
            </a:r>
            <a:r>
              <a:rPr lang="en-US" altLang="zh-CN" dirty="0"/>
              <a:t>”</a:t>
            </a:r>
          </a:p>
          <a:p>
            <a:pPr lvl="2"/>
            <a:endParaRPr lang="en-US" altLang="zh-CN" dirty="0"/>
          </a:p>
          <a:p>
            <a:pPr lvl="1"/>
            <a:r>
              <a:rPr lang="zh-CN" altLang="en-US" dirty="0"/>
              <a:t>一些常用</a:t>
            </a:r>
            <a:r>
              <a:rPr lang="en-US" altLang="zh-CN" dirty="0"/>
              <a:t>DOS</a:t>
            </a:r>
            <a:r>
              <a:rPr lang="zh-CN" altLang="en-US" dirty="0"/>
              <a:t>命令</a:t>
            </a:r>
          </a:p>
          <a:p>
            <a:pPr lvl="2"/>
            <a:r>
              <a:rPr lang="zh-CN" altLang="en-US" dirty="0"/>
              <a:t>改变当前目录：</a:t>
            </a:r>
            <a:r>
              <a:rPr lang="en-US" altLang="zh-CN" dirty="0">
                <a:solidFill>
                  <a:srgbClr val="00B050"/>
                </a:solidFill>
              </a:rPr>
              <a:t>cd</a:t>
            </a:r>
            <a:r>
              <a:rPr lang="en-US" altLang="zh-CN" dirty="0"/>
              <a:t> </a:t>
            </a:r>
            <a:r>
              <a:rPr lang="zh-CN" altLang="en-US" dirty="0">
                <a:solidFill>
                  <a:srgbClr val="000000"/>
                </a:solidFill>
              </a:rPr>
              <a:t>目的目录</a:t>
            </a:r>
          </a:p>
          <a:p>
            <a:pPr lvl="2"/>
            <a:r>
              <a:rPr lang="zh-CN" altLang="en-US" dirty="0"/>
              <a:t>显示当前目录内容：</a:t>
            </a:r>
            <a:r>
              <a:rPr lang="en-US" altLang="zh-CN" dirty="0" err="1">
                <a:solidFill>
                  <a:srgbClr val="00B050"/>
                </a:solidFill>
              </a:rPr>
              <a:t>dir</a:t>
            </a:r>
            <a:endParaRPr lang="en-US" altLang="zh-CN" dirty="0">
              <a:solidFill>
                <a:srgbClr val="00B050"/>
              </a:solidFill>
            </a:endParaRPr>
          </a:p>
          <a:p>
            <a:pPr lvl="2"/>
            <a:r>
              <a:rPr lang="zh-CN" altLang="en-US" dirty="0"/>
              <a:t>创建新目录：</a:t>
            </a:r>
            <a:r>
              <a:rPr lang="en-US" altLang="zh-CN" dirty="0" err="1">
                <a:solidFill>
                  <a:srgbClr val="00B050"/>
                </a:solidFill>
              </a:rPr>
              <a:t>mkdir</a:t>
            </a:r>
            <a:r>
              <a:rPr lang="en-US" altLang="zh-CN" dirty="0"/>
              <a:t> </a:t>
            </a:r>
            <a:r>
              <a:rPr lang="zh-CN" altLang="en-US" dirty="0">
                <a:solidFill>
                  <a:srgbClr val="000000"/>
                </a:solidFill>
              </a:rPr>
              <a:t>目录名</a:t>
            </a:r>
          </a:p>
          <a:p>
            <a:pPr lvl="2"/>
            <a:r>
              <a:rPr lang="zh-CN" altLang="en-US" dirty="0"/>
              <a:t>拷贝文件：</a:t>
            </a:r>
            <a:r>
              <a:rPr lang="en-US" altLang="zh-CN" dirty="0">
                <a:solidFill>
                  <a:srgbClr val="00B050"/>
                </a:solidFill>
              </a:rPr>
              <a:t>copy</a:t>
            </a:r>
            <a:r>
              <a:rPr lang="en-US" altLang="zh-CN" dirty="0"/>
              <a:t> </a:t>
            </a:r>
            <a:r>
              <a:rPr lang="zh-CN" altLang="en-US" dirty="0">
                <a:solidFill>
                  <a:srgbClr val="000000"/>
                </a:solidFill>
              </a:rPr>
              <a:t>源文件 目标文件</a:t>
            </a:r>
          </a:p>
          <a:p>
            <a:pPr lvl="2"/>
            <a:r>
              <a:rPr lang="zh-CN" altLang="en-US" dirty="0"/>
              <a:t>删除文件：</a:t>
            </a:r>
            <a:r>
              <a:rPr lang="en-US" altLang="zh-CN" dirty="0">
                <a:solidFill>
                  <a:srgbClr val="00B050"/>
                </a:solidFill>
              </a:rPr>
              <a:t>del</a:t>
            </a:r>
            <a:r>
              <a:rPr lang="en-US" altLang="zh-CN" dirty="0"/>
              <a:t> </a:t>
            </a:r>
            <a:r>
              <a:rPr lang="zh-CN" altLang="en-US" dirty="0">
                <a:solidFill>
                  <a:srgbClr val="000000"/>
                </a:solidFill>
              </a:rPr>
              <a:t>文件名</a:t>
            </a:r>
          </a:p>
          <a:p>
            <a:pPr lvl="2"/>
            <a:r>
              <a:rPr lang="zh-CN" altLang="en-US" dirty="0"/>
              <a:t>删除目录：</a:t>
            </a:r>
            <a:r>
              <a:rPr lang="en-US" altLang="zh-CN" dirty="0" err="1">
                <a:solidFill>
                  <a:srgbClr val="00B050"/>
                </a:solidFill>
              </a:rPr>
              <a:t>rmdir</a:t>
            </a:r>
            <a:r>
              <a:rPr lang="en-US" altLang="zh-CN" dirty="0"/>
              <a:t> </a:t>
            </a:r>
            <a:r>
              <a:rPr lang="zh-CN" altLang="en-US" dirty="0">
                <a:solidFill>
                  <a:srgbClr val="000000"/>
                </a:solidFill>
              </a:rPr>
              <a:t>目录名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FAF0C7-4FC1-40DA-8616-A68913669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402" y="424921"/>
            <a:ext cx="2341030" cy="2887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34303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1CC723-3C9C-4F3B-BB98-A9DCB869A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命令行参数的实现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832B30-7F54-4E96-AEF8-33BD297143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给</a:t>
            </a:r>
            <a:r>
              <a:rPr lang="en-US" altLang="zh-CN" dirty="0"/>
              <a:t>main</a:t>
            </a:r>
            <a:r>
              <a:rPr lang="zh-CN" altLang="en-US" dirty="0"/>
              <a:t>函数添加</a:t>
            </a:r>
            <a:r>
              <a:rPr lang="zh-CN" altLang="en-US" dirty="0">
                <a:solidFill>
                  <a:srgbClr val="00B050"/>
                </a:solidFill>
              </a:rPr>
              <a:t>参数</a:t>
            </a:r>
            <a:r>
              <a:rPr lang="zh-CN" altLang="en-US" dirty="0"/>
              <a:t>，可以实现命令行参数</a:t>
            </a:r>
            <a:endParaRPr lang="en-US" altLang="zh-CN" dirty="0"/>
          </a:p>
          <a:p>
            <a:pPr lvl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0000"/>
                </a:solidFill>
              </a:rPr>
              <a:t>int </a:t>
            </a:r>
            <a:r>
              <a:rPr lang="en-US" altLang="zh-CN" dirty="0"/>
              <a:t>main</a:t>
            </a:r>
            <a:r>
              <a:rPr lang="en-US" altLang="zh-CN" dirty="0">
                <a:solidFill>
                  <a:srgbClr val="000000"/>
                </a:solidFill>
              </a:rPr>
              <a:t>(</a:t>
            </a:r>
            <a:r>
              <a:rPr lang="en-US" altLang="zh-CN" dirty="0">
                <a:solidFill>
                  <a:srgbClr val="0070C0"/>
                </a:solidFill>
              </a:rPr>
              <a:t>int </a:t>
            </a:r>
            <a:r>
              <a:rPr lang="en-US" altLang="zh-CN" dirty="0" err="1">
                <a:solidFill>
                  <a:srgbClr val="0070C0"/>
                </a:solidFill>
              </a:rPr>
              <a:t>argc</a:t>
            </a:r>
            <a:r>
              <a:rPr lang="en-US" altLang="zh-CN" dirty="0">
                <a:solidFill>
                  <a:srgbClr val="0070C0"/>
                </a:solidFill>
              </a:rPr>
              <a:t>, char *</a:t>
            </a:r>
            <a:r>
              <a:rPr lang="en-US" altLang="zh-CN" dirty="0" err="1">
                <a:solidFill>
                  <a:srgbClr val="0070C0"/>
                </a:solidFill>
              </a:rPr>
              <a:t>argv</a:t>
            </a:r>
            <a:r>
              <a:rPr lang="en-US" altLang="zh-CN" dirty="0">
                <a:solidFill>
                  <a:srgbClr val="0070C0"/>
                </a:solidFill>
              </a:rPr>
              <a:t>[]</a:t>
            </a:r>
            <a:r>
              <a:rPr lang="en-US" altLang="zh-CN" dirty="0">
                <a:solidFill>
                  <a:srgbClr val="000000"/>
                </a:solidFill>
              </a:rPr>
              <a:t>)</a:t>
            </a:r>
            <a:r>
              <a:rPr lang="en-US" altLang="zh-CN" dirty="0"/>
              <a:t> { }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0000"/>
                </a:solidFill>
              </a:rPr>
              <a:t>int </a:t>
            </a:r>
            <a:r>
              <a:rPr lang="en-US" altLang="zh-CN" dirty="0"/>
              <a:t>main(</a:t>
            </a:r>
            <a:r>
              <a:rPr lang="en-US" altLang="zh-CN" dirty="0">
                <a:solidFill>
                  <a:srgbClr val="0070C0"/>
                </a:solidFill>
              </a:rPr>
              <a:t>int </a:t>
            </a:r>
            <a:r>
              <a:rPr lang="en-US" altLang="zh-CN" dirty="0" err="1">
                <a:solidFill>
                  <a:srgbClr val="0070C0"/>
                </a:solidFill>
              </a:rPr>
              <a:t>argc</a:t>
            </a:r>
            <a:r>
              <a:rPr lang="en-US" altLang="zh-CN" dirty="0">
                <a:solidFill>
                  <a:srgbClr val="0070C0"/>
                </a:solidFill>
              </a:rPr>
              <a:t>, char **</a:t>
            </a:r>
            <a:r>
              <a:rPr lang="en-US" altLang="zh-CN" dirty="0" err="1">
                <a:solidFill>
                  <a:srgbClr val="0070C0"/>
                </a:solidFill>
              </a:rPr>
              <a:t>argv</a:t>
            </a:r>
            <a:r>
              <a:rPr lang="en-US" altLang="zh-CN" dirty="0">
                <a:solidFill>
                  <a:srgbClr val="000000"/>
                </a:solidFill>
              </a:rPr>
              <a:t>)</a:t>
            </a:r>
            <a:r>
              <a:rPr lang="en-US" altLang="zh-CN" dirty="0"/>
              <a:t> { }</a:t>
            </a:r>
          </a:p>
          <a:p>
            <a:pPr lvl="1"/>
            <a:r>
              <a:rPr lang="en-US" altLang="zh-CN" dirty="0" err="1"/>
              <a:t>argc</a:t>
            </a:r>
            <a:r>
              <a:rPr lang="zh-CN" altLang="en-US" dirty="0"/>
              <a:t>代表传递给</a:t>
            </a:r>
            <a:r>
              <a:rPr lang="en-US" altLang="zh-CN" dirty="0"/>
              <a:t>main</a:t>
            </a:r>
            <a:r>
              <a:rPr lang="zh-CN" altLang="en-US" dirty="0"/>
              <a:t>的形参的个数，其值至少为</a:t>
            </a:r>
            <a:r>
              <a:rPr lang="en-US" altLang="zh-CN" dirty="0"/>
              <a:t>1</a:t>
            </a:r>
          </a:p>
          <a:p>
            <a:pPr lvl="1"/>
            <a:r>
              <a:rPr lang="en-US" altLang="zh-CN" dirty="0" err="1"/>
              <a:t>argv</a:t>
            </a:r>
            <a:r>
              <a:rPr lang="zh-CN" altLang="en-US" dirty="0"/>
              <a:t>是指向字符串的指针数组。第一个字符串是程序执行文件名本身，第二个开始是真实参数</a:t>
            </a:r>
            <a:endParaRPr lang="en-US" altLang="zh-CN" dirty="0"/>
          </a:p>
          <a:p>
            <a:pPr lvl="1"/>
            <a:r>
              <a:rPr lang="zh-CN" altLang="en-US" dirty="0"/>
              <a:t>这两个参数由操作系统传递给</a:t>
            </a:r>
            <a:r>
              <a:rPr lang="en-US" altLang="zh-CN" dirty="0"/>
              <a:t>main</a:t>
            </a:r>
            <a:r>
              <a:rPr lang="zh-CN" altLang="en-US" dirty="0"/>
              <a:t>函数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15727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F84CDE-C052-49F1-A6D8-25F28562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命令行参数的实现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D35A3C-BC69-462A-BBE0-FD355005E1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例，命令行参数获取</a:t>
            </a:r>
          </a:p>
          <a:p>
            <a:endParaRPr lang="zh-CN" altLang="en-US" dirty="0"/>
          </a:p>
        </p:txBody>
      </p:sp>
      <p:sp>
        <p:nvSpPr>
          <p:cNvPr id="5" name="卷形: 垂直 4">
            <a:extLst>
              <a:ext uri="{FF2B5EF4-FFF2-40B4-BE49-F238E27FC236}">
                <a16:creationId xmlns:a16="http://schemas.microsoft.com/office/drawing/2014/main" id="{593555B7-D9AD-453A-A48B-DC9B2FEB4198}"/>
              </a:ext>
            </a:extLst>
          </p:cNvPr>
          <p:cNvSpPr/>
          <p:nvPr/>
        </p:nvSpPr>
        <p:spPr bwMode="auto">
          <a:xfrm>
            <a:off x="1354282" y="1450047"/>
            <a:ext cx="7763839" cy="2520280"/>
          </a:xfrm>
          <a:prstGeom prst="verticalScroll">
            <a:avLst>
              <a:gd name="adj" fmla="val 547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#include &lt;</a:t>
            </a:r>
            <a:r>
              <a:rPr lang="en-US" altLang="zh-C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stdio.h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eaLnBrk="1" hangingPunct="1"/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main(int </a:t>
            </a:r>
            <a:r>
              <a:rPr lang="en-US" altLang="zh-C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argc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char </a:t>
            </a: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argv</a:t>
            </a: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pPr eaLnBrk="1" hangingPunct="1">
              <a:tabLst>
                <a:tab pos="354013" algn="l"/>
              </a:tabLst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int </a:t>
            </a:r>
            <a:r>
              <a:rPr lang="en-US" altLang="zh-C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=1;</a:t>
            </a:r>
          </a:p>
          <a:p>
            <a:pPr eaLnBrk="1" hangingPunct="1">
              <a:tabLst>
                <a:tab pos="354013" algn="l"/>
              </a:tabLst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while (</a:t>
            </a:r>
            <a:r>
              <a:rPr lang="en-US" altLang="zh-C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altLang="zh-C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argc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tabLst>
                <a:tab pos="354013" algn="l"/>
              </a:tabLst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(“%</a:t>
            </a:r>
            <a:r>
              <a:rPr lang="en-US" altLang="zh-C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s%c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”, </a:t>
            </a:r>
            <a:r>
              <a:rPr lang="en-US" altLang="zh-CN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argv</a:t>
            </a: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++]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(i+1&lt;</a:t>
            </a:r>
            <a:r>
              <a:rPr lang="en-US" altLang="zh-C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argc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 ' ' : '\n'));</a:t>
            </a:r>
          </a:p>
          <a:p>
            <a:pPr eaLnBrk="1" hangingPunct="1">
              <a:tabLst>
                <a:tab pos="354013" algn="l"/>
              </a:tabLst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卷形: 垂直 6">
            <a:extLst>
              <a:ext uri="{FF2B5EF4-FFF2-40B4-BE49-F238E27FC236}">
                <a16:creationId xmlns:a16="http://schemas.microsoft.com/office/drawing/2014/main" id="{8C9C14A0-9C89-40F4-B54D-04181492D6B3}"/>
              </a:ext>
            </a:extLst>
          </p:cNvPr>
          <p:cNvSpPr/>
          <p:nvPr/>
        </p:nvSpPr>
        <p:spPr bwMode="auto">
          <a:xfrm>
            <a:off x="2803520" y="4056591"/>
            <a:ext cx="7763839" cy="2520280"/>
          </a:xfrm>
          <a:prstGeom prst="verticalScroll">
            <a:avLst>
              <a:gd name="adj" fmla="val 547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#include &lt;</a:t>
            </a:r>
            <a:r>
              <a:rPr lang="en-US" altLang="zh-C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stdio.h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eaLnBrk="1" hangingPunct="1"/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main(int </a:t>
            </a:r>
            <a:r>
              <a:rPr lang="en-US" altLang="zh-C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argc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 **</a:t>
            </a:r>
            <a:r>
              <a:rPr lang="en-US" altLang="zh-CN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argv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pPr eaLnBrk="1" hangingPunct="1">
              <a:tabLst>
                <a:tab pos="354013" algn="l"/>
              </a:tabLst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int </a:t>
            </a:r>
            <a:r>
              <a:rPr lang="en-US" altLang="zh-C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=1;</a:t>
            </a:r>
          </a:p>
          <a:p>
            <a:pPr eaLnBrk="1" hangingPunct="1">
              <a:tabLst>
                <a:tab pos="354013" algn="l"/>
              </a:tabLst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while (</a:t>
            </a:r>
            <a:r>
              <a:rPr lang="en-US" altLang="zh-C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altLang="zh-C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argc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tabLst>
                <a:tab pos="354013" algn="l"/>
              </a:tabLst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(“%</a:t>
            </a:r>
            <a:r>
              <a:rPr lang="en-US" altLang="zh-C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s%c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”, </a:t>
            </a: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*(++</a:t>
            </a:r>
            <a:r>
              <a:rPr lang="en-US" altLang="zh-CN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argv</a:t>
            </a: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(i+1&lt;</a:t>
            </a:r>
            <a:r>
              <a:rPr lang="en-US" altLang="zh-C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argc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 ' ' : '\n'));</a:t>
            </a:r>
          </a:p>
          <a:p>
            <a:pPr eaLnBrk="1" hangingPunct="1">
              <a:tabLst>
                <a:tab pos="354013" algn="l"/>
              </a:tabLst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223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866E22-0E2C-43F7-A352-B61A9DA1C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指针的概念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B2315A-80DB-4C71-B3A2-407C8CEA5A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地址、指针的概念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地址</a:t>
            </a:r>
            <a:r>
              <a:rPr lang="zh-CN" altLang="en-US" dirty="0"/>
              <a:t>：内存单元的编号</a:t>
            </a: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指针</a:t>
            </a:r>
            <a:r>
              <a:rPr lang="zh-CN" altLang="en-US" dirty="0"/>
              <a:t>：指向变量的地址，如</a:t>
            </a:r>
            <a:r>
              <a:rPr lang="en-US" altLang="zh-CN" dirty="0">
                <a:solidFill>
                  <a:srgbClr val="00B050"/>
                </a:solidFill>
              </a:rPr>
              <a:t>&amp;</a:t>
            </a:r>
            <a:r>
              <a:rPr lang="en-US" altLang="zh-CN" dirty="0" err="1">
                <a:solidFill>
                  <a:srgbClr val="00B050"/>
                </a:solidFill>
              </a:rPr>
              <a:t>i</a:t>
            </a:r>
            <a:r>
              <a:rPr lang="zh-CN" altLang="en-US" dirty="0">
                <a:solidFill>
                  <a:srgbClr val="00B050"/>
                </a:solidFill>
              </a:rPr>
              <a:t>、</a:t>
            </a:r>
            <a:r>
              <a:rPr lang="en-US" altLang="zh-CN" dirty="0">
                <a:solidFill>
                  <a:srgbClr val="00B050"/>
                </a:solidFill>
              </a:rPr>
              <a:t>&amp;j</a:t>
            </a:r>
            <a:r>
              <a:rPr lang="zh-CN" altLang="en-US" dirty="0">
                <a:solidFill>
                  <a:srgbClr val="00B050"/>
                </a:solidFill>
              </a:rPr>
              <a:t>、</a:t>
            </a:r>
            <a:r>
              <a:rPr lang="en-US" altLang="zh-CN" dirty="0">
                <a:solidFill>
                  <a:srgbClr val="00B050"/>
                </a:solidFill>
              </a:rPr>
              <a:t>&amp;k</a:t>
            </a:r>
            <a:r>
              <a:rPr lang="zh-CN" altLang="en-US" dirty="0">
                <a:solidFill>
                  <a:srgbClr val="00B050"/>
                </a:solidFill>
              </a:rPr>
              <a:t>、</a:t>
            </a:r>
            <a:r>
              <a:rPr lang="en-US" altLang="zh-CN" dirty="0">
                <a:solidFill>
                  <a:srgbClr val="00B050"/>
                </a:solidFill>
              </a:rPr>
              <a:t>&amp;h</a:t>
            </a:r>
            <a:r>
              <a:rPr lang="zh-CN" altLang="en-US" dirty="0">
                <a:solidFill>
                  <a:srgbClr val="00B050"/>
                </a:solidFill>
              </a:rPr>
              <a:t>、</a:t>
            </a:r>
            <a:r>
              <a:rPr lang="en-US" altLang="zh-CN" dirty="0">
                <a:solidFill>
                  <a:srgbClr val="00B050"/>
                </a:solidFill>
              </a:rPr>
              <a:t>&amp;</a:t>
            </a:r>
            <a:r>
              <a:rPr lang="en-US" altLang="zh-CN" dirty="0" err="1">
                <a:solidFill>
                  <a:srgbClr val="00B050"/>
                </a:solidFill>
              </a:rPr>
              <a:t>ptr</a:t>
            </a:r>
            <a:endParaRPr lang="en-US" altLang="zh-CN" dirty="0">
              <a:solidFill>
                <a:srgbClr val="00B050"/>
              </a:solidFill>
            </a:endParaRP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指针变量</a:t>
            </a:r>
            <a:r>
              <a:rPr lang="zh-CN" altLang="en-US" dirty="0"/>
              <a:t>：存放其它变量地址的变量。如图中</a:t>
            </a:r>
            <a:r>
              <a:rPr lang="en-US" altLang="zh-CN" dirty="0" err="1">
                <a:solidFill>
                  <a:srgbClr val="0070C0"/>
                </a:solidFill>
              </a:rPr>
              <a:t>ptr</a:t>
            </a:r>
            <a:r>
              <a:rPr lang="zh-CN" altLang="en-US" dirty="0"/>
              <a:t>指向变量</a:t>
            </a:r>
            <a:r>
              <a:rPr lang="en-US" altLang="zh-CN" dirty="0" err="1"/>
              <a:t>i</a:t>
            </a:r>
            <a:r>
              <a:rPr lang="zh-CN" altLang="en-US" dirty="0"/>
              <a:t>的地址</a:t>
            </a:r>
            <a:r>
              <a:rPr lang="en-US" altLang="zh-CN" dirty="0" err="1"/>
              <a:t>i</a:t>
            </a:r>
            <a:endParaRPr lang="zh-CN" altLang="en-US" dirty="0"/>
          </a:p>
          <a:p>
            <a:endParaRPr lang="zh-CN" altLang="en-US" dirty="0"/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62EDF0B2-AC5E-4756-BAAE-D82966CA6105}"/>
              </a:ext>
            </a:extLst>
          </p:cNvPr>
          <p:cNvGrpSpPr/>
          <p:nvPr/>
        </p:nvGrpSpPr>
        <p:grpSpPr>
          <a:xfrm>
            <a:off x="8251793" y="4251691"/>
            <a:ext cx="244112" cy="1576122"/>
            <a:chOff x="10128524" y="1441532"/>
            <a:chExt cx="244112" cy="1576122"/>
          </a:xfrm>
        </p:grpSpPr>
        <p:sp>
          <p:nvSpPr>
            <p:cNvPr id="5" name="Line 34">
              <a:extLst>
                <a:ext uri="{FF2B5EF4-FFF2-40B4-BE49-F238E27FC236}">
                  <a16:creationId xmlns:a16="http://schemas.microsoft.com/office/drawing/2014/main" id="{3B9008D0-71C2-4702-9469-427376F4B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128524" y="3017654"/>
              <a:ext cx="242161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" name="Line 36">
              <a:extLst>
                <a:ext uri="{FF2B5EF4-FFF2-40B4-BE49-F238E27FC236}">
                  <a16:creationId xmlns:a16="http://schemas.microsoft.com/office/drawing/2014/main" id="{9160D593-3235-4522-9EBB-66D386EA65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208269" y="1441532"/>
              <a:ext cx="164367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7" name="直接连接符 35">
              <a:extLst>
                <a:ext uri="{FF2B5EF4-FFF2-40B4-BE49-F238E27FC236}">
                  <a16:creationId xmlns:a16="http://schemas.microsoft.com/office/drawing/2014/main" id="{4F79BAEF-C1C5-4911-926E-F2C722EC896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9583604" y="2229593"/>
              <a:ext cx="1576121" cy="0"/>
            </a:xfrm>
            <a:prstGeom prst="line">
              <a:avLst/>
            </a:prstGeom>
            <a:noFill/>
            <a:ln w="19050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2" name="Text Box 26">
            <a:extLst>
              <a:ext uri="{FF2B5EF4-FFF2-40B4-BE49-F238E27FC236}">
                <a16:creationId xmlns:a16="http://schemas.microsoft.com/office/drawing/2014/main" id="{05AC4F1A-F1D2-46C1-BCE3-23AA724914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0619" y="4065218"/>
            <a:ext cx="1701789" cy="196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ts val="600"/>
              </a:spcBef>
            </a:pPr>
            <a:r>
              <a:rPr lang="zh-CN" altLang="en-US" sz="2000" b="0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指针变量 </a:t>
            </a:r>
            <a:r>
              <a:rPr lang="en-US" altLang="zh-CN" sz="2000" b="0" dirty="0" err="1">
                <a:solidFill>
                  <a:srgbClr val="0000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ptr</a:t>
            </a:r>
            <a:endParaRPr lang="en-US" altLang="zh-CN" sz="2000" b="0" dirty="0">
              <a:solidFill>
                <a:srgbClr val="0000FF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r">
              <a:spcBef>
                <a:spcPts val="600"/>
              </a:spcBef>
            </a:pPr>
            <a:r>
              <a:rPr lang="zh-CN" altLang="en-US" sz="2000" b="0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变量 </a:t>
            </a:r>
            <a:r>
              <a:rPr lang="en-US" altLang="zh-CN" sz="2000" b="0" dirty="0" err="1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h</a:t>
            </a:r>
            <a:endParaRPr lang="en-US" altLang="zh-CN" sz="2000" b="0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r">
              <a:spcBef>
                <a:spcPts val="600"/>
              </a:spcBef>
            </a:pPr>
            <a:r>
              <a:rPr lang="zh-CN" altLang="en-US" sz="2000" b="0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变量 </a:t>
            </a:r>
            <a:r>
              <a:rPr lang="en-US" altLang="zh-CN" sz="2000" b="0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</a:p>
          <a:p>
            <a:pPr algn="r">
              <a:spcBef>
                <a:spcPts val="600"/>
              </a:spcBef>
            </a:pPr>
            <a:r>
              <a:rPr lang="zh-CN" altLang="en-US" sz="2000" b="0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变量 </a:t>
            </a:r>
            <a:r>
              <a:rPr lang="en-US" altLang="zh-CN" sz="2000" b="0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j</a:t>
            </a:r>
          </a:p>
          <a:p>
            <a:pPr algn="r">
              <a:spcBef>
                <a:spcPts val="600"/>
              </a:spcBef>
            </a:pPr>
            <a:r>
              <a:rPr lang="zh-CN" altLang="en-US" sz="2000" b="0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变量 </a:t>
            </a:r>
            <a:r>
              <a:rPr lang="en-US" altLang="zh-CN" sz="2000" b="0" dirty="0" err="1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endParaRPr lang="en-US" altLang="zh-CN" sz="2000" b="0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7" name="竖卷形 7176">
            <a:extLst>
              <a:ext uri="{FF2B5EF4-FFF2-40B4-BE49-F238E27FC236}">
                <a16:creationId xmlns:a16="http://schemas.microsoft.com/office/drawing/2014/main" id="{2C88A634-8208-41AA-BBA7-4333E2275D8A}"/>
              </a:ext>
            </a:extLst>
          </p:cNvPr>
          <p:cNvSpPr/>
          <p:nvPr/>
        </p:nvSpPr>
        <p:spPr bwMode="auto">
          <a:xfrm>
            <a:off x="1851161" y="3016994"/>
            <a:ext cx="3046282" cy="1634873"/>
          </a:xfrm>
          <a:prstGeom prst="verticalScroll">
            <a:avLst>
              <a:gd name="adj" fmla="val 6175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spcBef>
                <a:spcPts val="600"/>
              </a:spcBef>
            </a:pPr>
            <a:r>
              <a:rPr lang="en-US" altLang="zh-CN" sz="2000" dirty="0" err="1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=3, j=6, k=9, h;</a:t>
            </a:r>
          </a:p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int *</a:t>
            </a:r>
            <a:r>
              <a:rPr lang="en-US" altLang="zh-CN" sz="2000" dirty="0" err="1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ptr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=&amp;</a:t>
            </a:r>
            <a:r>
              <a:rPr lang="en-US" altLang="zh-CN" sz="2000" dirty="0" err="1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;</a:t>
            </a:r>
          </a:p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*</a:t>
            </a:r>
            <a:r>
              <a:rPr lang="en-US" altLang="zh-CN" sz="2000" dirty="0" err="1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ptr</a:t>
            </a: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4;</a:t>
            </a:r>
          </a:p>
          <a:p>
            <a:pPr eaLnBrk="1" hangingPunct="1">
              <a:spcBef>
                <a:spcPts val="600"/>
              </a:spcBef>
            </a:pP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" name="线形标注 2(带边框和强调线) 7177">
            <a:extLst>
              <a:ext uri="{FF2B5EF4-FFF2-40B4-BE49-F238E27FC236}">
                <a16:creationId xmlns:a16="http://schemas.microsoft.com/office/drawing/2014/main" id="{0C312038-DEDF-45D3-9E6C-BF25C12F76B0}"/>
              </a:ext>
            </a:extLst>
          </p:cNvPr>
          <p:cNvSpPr/>
          <p:nvPr/>
        </p:nvSpPr>
        <p:spPr bwMode="auto">
          <a:xfrm>
            <a:off x="2930535" y="4718733"/>
            <a:ext cx="2376264" cy="676696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44253"/>
              <a:gd name="adj6" fmla="val -19364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上述定义中的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*</a:t>
            </a:r>
            <a:r>
              <a:rPr lang="zh-CN" alt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表示</a:t>
            </a:r>
            <a:r>
              <a:rPr lang="en-US" altLang="zh-CN" sz="2000" dirty="0" err="1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ptr</a:t>
            </a:r>
            <a:r>
              <a:rPr lang="zh-CN" alt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是一个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指针变量</a:t>
            </a:r>
            <a:endParaRPr lang="en-US" altLang="zh-CN" sz="2000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9" name="线形标注 2(带边框和强调线) 7178">
            <a:extLst>
              <a:ext uri="{FF2B5EF4-FFF2-40B4-BE49-F238E27FC236}">
                <a16:creationId xmlns:a16="http://schemas.microsoft.com/office/drawing/2014/main" id="{8E8A011F-4CEF-46FA-8964-7F09BCAE4CFE}"/>
              </a:ext>
            </a:extLst>
          </p:cNvPr>
          <p:cNvSpPr/>
          <p:nvPr/>
        </p:nvSpPr>
        <p:spPr bwMode="auto">
          <a:xfrm>
            <a:off x="2694510" y="5529161"/>
            <a:ext cx="2532120" cy="676697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83302"/>
              <a:gd name="adj6" fmla="val -2003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000" dirty="0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通过指针变量</a:t>
            </a:r>
            <a:r>
              <a:rPr lang="en-US" altLang="zh-CN" sz="2000" dirty="0" err="1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ptr</a:t>
            </a:r>
            <a:r>
              <a:rPr lang="zh-CN" altLang="en-US" sz="2000" dirty="0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可以引用变量</a:t>
            </a:r>
            <a:r>
              <a:rPr lang="en-US" altLang="zh-CN" sz="2000" dirty="0" err="1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en-US" sz="2000" dirty="0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的内容</a:t>
            </a:r>
          </a:p>
        </p:txBody>
      </p:sp>
      <p:sp>
        <p:nvSpPr>
          <p:cNvPr id="54" name="Text Box 38">
            <a:extLst>
              <a:ext uri="{FF2B5EF4-FFF2-40B4-BE49-F238E27FC236}">
                <a16:creationId xmlns:a16="http://schemas.microsoft.com/office/drawing/2014/main" id="{E45ED94A-6E2E-456B-9083-2CAB4B46F8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9600" y="3279102"/>
            <a:ext cx="8102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000" b="0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内存</a:t>
            </a:r>
          </a:p>
        </p:txBody>
      </p:sp>
      <p:graphicFrame>
        <p:nvGraphicFramePr>
          <p:cNvPr id="55" name="表格 55">
            <a:extLst>
              <a:ext uri="{FF2B5EF4-FFF2-40B4-BE49-F238E27FC236}">
                <a16:creationId xmlns:a16="http://schemas.microsoft.com/office/drawing/2014/main" id="{1690C90C-E018-414E-808A-575C3C4CCE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9104505"/>
              </p:ext>
            </p:extLst>
          </p:nvPr>
        </p:nvGraphicFramePr>
        <p:xfrm>
          <a:off x="7022577" y="3644262"/>
          <a:ext cx="2496144" cy="2377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3547">
                  <a:extLst>
                    <a:ext uri="{9D8B030D-6E8A-4147-A177-3AD203B41FA5}">
                      <a16:colId xmlns:a16="http://schemas.microsoft.com/office/drawing/2014/main" val="1389584020"/>
                    </a:ext>
                  </a:extLst>
                </a:gridCol>
                <a:gridCol w="1092597">
                  <a:extLst>
                    <a:ext uri="{9D8B030D-6E8A-4147-A177-3AD203B41FA5}">
                      <a16:colId xmlns:a16="http://schemas.microsoft.com/office/drawing/2014/main" val="2669526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内容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地址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09126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&amp;</a:t>
                      </a:r>
                      <a:r>
                        <a:rPr lang="en-US" altLang="zh-CN" sz="2000" dirty="0" err="1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altLang="zh-CN" sz="200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(0x2010)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0x2000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67680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0x2004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89186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0x2008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61039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0x200C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50595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0x2010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05687712"/>
                  </a:ext>
                </a:extLst>
              </a:tr>
            </a:tbl>
          </a:graphicData>
        </a:graphic>
      </p:graphicFrame>
      <p:grpSp>
        <p:nvGrpSpPr>
          <p:cNvPr id="66" name="组合 65">
            <a:extLst>
              <a:ext uri="{FF2B5EF4-FFF2-40B4-BE49-F238E27FC236}">
                <a16:creationId xmlns:a16="http://schemas.microsoft.com/office/drawing/2014/main" id="{79B911A2-234C-4721-96D7-F821917758D1}"/>
              </a:ext>
            </a:extLst>
          </p:cNvPr>
          <p:cNvGrpSpPr/>
          <p:nvPr/>
        </p:nvGrpSpPr>
        <p:grpSpPr>
          <a:xfrm>
            <a:off x="9517644" y="4029470"/>
            <a:ext cx="1428237" cy="1999792"/>
            <a:chOff x="9854918" y="4020043"/>
            <a:chExt cx="1428237" cy="1999792"/>
          </a:xfrm>
        </p:grpSpPr>
        <p:cxnSp>
          <p:nvCxnSpPr>
            <p:cNvPr id="33" name="直接箭头连接符 28">
              <a:extLst>
                <a:ext uri="{FF2B5EF4-FFF2-40B4-BE49-F238E27FC236}">
                  <a16:creationId xmlns:a16="http://schemas.microsoft.com/office/drawing/2014/main" id="{5A13B086-F4E5-4A00-BD24-72D168A0B3E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9855995" y="4262399"/>
              <a:ext cx="657586" cy="1588"/>
            </a:xfrm>
            <a:prstGeom prst="straightConnector1">
              <a:avLst/>
            </a:prstGeom>
            <a:noFill/>
            <a:ln w="19050" algn="ctr">
              <a:solidFill>
                <a:srgbClr val="C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直接箭头连接符 29">
              <a:extLst>
                <a:ext uri="{FF2B5EF4-FFF2-40B4-BE49-F238E27FC236}">
                  <a16:creationId xmlns:a16="http://schemas.microsoft.com/office/drawing/2014/main" id="{B52DD153-71B9-44B7-A5E4-211F36E1A2D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9855995" y="4642440"/>
              <a:ext cx="657586" cy="1588"/>
            </a:xfrm>
            <a:prstGeom prst="straightConnector1">
              <a:avLst/>
            </a:prstGeom>
            <a:noFill/>
            <a:ln w="19050" algn="ctr">
              <a:solidFill>
                <a:srgbClr val="C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直接箭头连接符 30">
              <a:extLst>
                <a:ext uri="{FF2B5EF4-FFF2-40B4-BE49-F238E27FC236}">
                  <a16:creationId xmlns:a16="http://schemas.microsoft.com/office/drawing/2014/main" id="{0CFB24F3-3697-4C36-BF81-CD666E31334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9873163" y="5041447"/>
              <a:ext cx="657586" cy="1588"/>
            </a:xfrm>
            <a:prstGeom prst="straightConnector1">
              <a:avLst/>
            </a:prstGeom>
            <a:noFill/>
            <a:ln w="19050" algn="ctr">
              <a:solidFill>
                <a:srgbClr val="C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直接箭头连接符 30">
              <a:extLst>
                <a:ext uri="{FF2B5EF4-FFF2-40B4-BE49-F238E27FC236}">
                  <a16:creationId xmlns:a16="http://schemas.microsoft.com/office/drawing/2014/main" id="{AC2196ED-EBC8-4343-86DB-48088F42EA2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9869214" y="5414880"/>
              <a:ext cx="657585" cy="1588"/>
            </a:xfrm>
            <a:prstGeom prst="straightConnector1">
              <a:avLst/>
            </a:prstGeom>
            <a:noFill/>
            <a:ln w="19050" algn="ctr">
              <a:solidFill>
                <a:srgbClr val="C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" name="直接箭头连接符 31">
              <a:extLst>
                <a:ext uri="{FF2B5EF4-FFF2-40B4-BE49-F238E27FC236}">
                  <a16:creationId xmlns:a16="http://schemas.microsoft.com/office/drawing/2014/main" id="{4A9F653F-BDFD-414F-81BD-D9D1850294E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9854918" y="5824028"/>
              <a:ext cx="674822" cy="1737"/>
            </a:xfrm>
            <a:prstGeom prst="straightConnector1">
              <a:avLst/>
            </a:prstGeom>
            <a:noFill/>
            <a:ln w="19050" algn="ctr">
              <a:solidFill>
                <a:srgbClr val="C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21812FF-3A95-44FA-A954-512BC2D6F52C}"/>
                </a:ext>
              </a:extLst>
            </p:cNvPr>
            <p:cNvSpPr/>
            <p:nvPr/>
          </p:nvSpPr>
          <p:spPr>
            <a:xfrm flipH="1">
              <a:off x="10513581" y="4020043"/>
              <a:ext cx="7695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kumimoji="1" lang="en-US" altLang="zh-CN" sz="2000" dirty="0">
                  <a:solidFill>
                    <a:srgbClr val="00B05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&amp;</a:t>
              </a:r>
              <a:r>
                <a:rPr kumimoji="1" lang="en-US" altLang="zh-CN" sz="2000" dirty="0" err="1">
                  <a:solidFill>
                    <a:srgbClr val="00B05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ptr</a:t>
              </a:r>
              <a:endParaRPr kumimoji="1" lang="zh-CN" alt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Text Box 33">
              <a:extLst>
                <a:ext uri="{FF2B5EF4-FFF2-40B4-BE49-F238E27FC236}">
                  <a16:creationId xmlns:a16="http://schemas.microsoft.com/office/drawing/2014/main" id="{568486A2-A244-4275-BC0A-680D4D4735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540018" y="4394142"/>
              <a:ext cx="593509" cy="429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defRPr kumimoji="1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defRPr kumimoji="1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defRPr kumimoji="1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defRPr kumimoji="1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  <a:spcBef>
                  <a:spcPts val="0"/>
                </a:spcBef>
              </a:pPr>
              <a:r>
                <a:rPr lang="en-US" altLang="zh-CN" sz="2000" b="0" dirty="0">
                  <a:solidFill>
                    <a:srgbClr val="00B050"/>
                  </a:solidFill>
                  <a:ea typeface="楷体" panose="02010609060101010101" pitchFamily="49" charset="-122"/>
                  <a:cs typeface="Times New Roman" panose="02020603050405020304" pitchFamily="18" charset="0"/>
                </a:rPr>
                <a:t>&amp;h</a:t>
              </a:r>
              <a:endParaRPr lang="zh-CN" altLang="en-US" sz="2000" b="0" dirty="0">
                <a:solidFill>
                  <a:srgbClr val="00B050"/>
                </a:solidFill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1" name="Text Box 33">
              <a:extLst>
                <a:ext uri="{FF2B5EF4-FFF2-40B4-BE49-F238E27FC236}">
                  <a16:creationId xmlns:a16="http://schemas.microsoft.com/office/drawing/2014/main" id="{710E6130-B77E-4418-BE69-E94482E278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540018" y="4787338"/>
              <a:ext cx="593509" cy="429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defRPr kumimoji="1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defRPr kumimoji="1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defRPr kumimoji="1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defRPr kumimoji="1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  <a:spcBef>
                  <a:spcPts val="0"/>
                </a:spcBef>
              </a:pPr>
              <a:r>
                <a:rPr lang="en-US" altLang="zh-CN" sz="2000" b="0" dirty="0">
                  <a:solidFill>
                    <a:srgbClr val="00B050"/>
                  </a:solidFill>
                  <a:ea typeface="楷体" panose="02010609060101010101" pitchFamily="49" charset="-122"/>
                  <a:cs typeface="Times New Roman" panose="02020603050405020304" pitchFamily="18" charset="0"/>
                </a:rPr>
                <a:t>&amp;k</a:t>
              </a:r>
              <a:endParaRPr lang="zh-CN" altLang="en-US" sz="2000" b="0" dirty="0">
                <a:solidFill>
                  <a:srgbClr val="00B050"/>
                </a:solidFill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2" name="Text Box 33">
              <a:extLst>
                <a:ext uri="{FF2B5EF4-FFF2-40B4-BE49-F238E27FC236}">
                  <a16:creationId xmlns:a16="http://schemas.microsoft.com/office/drawing/2014/main" id="{12DEAAF0-A8E8-42A1-A64A-A254E3872B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549287" y="5200173"/>
              <a:ext cx="593509" cy="429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defRPr kumimoji="1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defRPr kumimoji="1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defRPr kumimoji="1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defRPr kumimoji="1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  <a:spcBef>
                  <a:spcPts val="0"/>
                </a:spcBef>
              </a:pPr>
              <a:r>
                <a:rPr lang="en-US" altLang="zh-CN" sz="2000" b="0" dirty="0">
                  <a:solidFill>
                    <a:srgbClr val="00B050"/>
                  </a:solidFill>
                  <a:ea typeface="楷体" panose="02010609060101010101" pitchFamily="49" charset="-122"/>
                  <a:cs typeface="Times New Roman" panose="02020603050405020304" pitchFamily="18" charset="0"/>
                </a:rPr>
                <a:t>&amp;j</a:t>
              </a:r>
              <a:endParaRPr lang="zh-CN" altLang="en-US" sz="2000" b="0" dirty="0">
                <a:solidFill>
                  <a:srgbClr val="00B050"/>
                </a:solidFill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3" name="Text Box 33">
              <a:extLst>
                <a:ext uri="{FF2B5EF4-FFF2-40B4-BE49-F238E27FC236}">
                  <a16:creationId xmlns:a16="http://schemas.microsoft.com/office/drawing/2014/main" id="{7CCEC105-E6A0-49B0-832C-2AA4B69DF9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558556" y="5590422"/>
              <a:ext cx="593509" cy="429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defRPr kumimoji="1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defRPr kumimoji="1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defRPr kumimoji="1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defRPr kumimoji="1" sz="2400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  <a:spcBef>
                  <a:spcPts val="0"/>
                </a:spcBef>
              </a:pPr>
              <a:r>
                <a:rPr lang="en-US" altLang="zh-CN" sz="2000" b="0" dirty="0">
                  <a:solidFill>
                    <a:srgbClr val="00B050"/>
                  </a:solidFill>
                  <a:ea typeface="楷体" panose="02010609060101010101" pitchFamily="49" charset="-122"/>
                  <a:cs typeface="Times New Roman" panose="02020603050405020304" pitchFamily="18" charset="0"/>
                </a:rPr>
                <a:t>&amp;</a:t>
              </a:r>
              <a:r>
                <a:rPr lang="en-US" altLang="zh-CN" sz="2000" b="0" dirty="0" err="1">
                  <a:solidFill>
                    <a:srgbClr val="00B050"/>
                  </a:solidFill>
                  <a:ea typeface="楷体" panose="02010609060101010101" pitchFamily="49" charset="-122"/>
                  <a:cs typeface="Times New Roman" panose="02020603050405020304" pitchFamily="18" charset="0"/>
                </a:rPr>
                <a:t>i</a:t>
              </a:r>
              <a:endParaRPr lang="zh-CN" altLang="en-US" sz="2000" b="0" dirty="0">
                <a:solidFill>
                  <a:srgbClr val="00B050"/>
                </a:solidFill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06024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FF36C5-C27A-4708-B3BC-3E2D2C49C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指针作为函数返回值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91919B-7256-4C73-9DFD-73FAE2C113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函数的返回值可以是</a:t>
            </a:r>
            <a:r>
              <a:rPr lang="zh-CN" altLang="en-US" dirty="0">
                <a:solidFill>
                  <a:srgbClr val="00B050"/>
                </a:solidFill>
              </a:rPr>
              <a:t>指针</a:t>
            </a:r>
            <a:r>
              <a:rPr lang="zh-CN" altLang="en-US" dirty="0"/>
              <a:t>（即某个对象的地址），又称为指针函数</a:t>
            </a:r>
          </a:p>
          <a:p>
            <a:pPr marL="354013" indent="0">
              <a:buNone/>
            </a:pPr>
            <a:r>
              <a:rPr lang="zh-CN" altLang="en-US" dirty="0"/>
              <a:t>声明形式：</a:t>
            </a:r>
            <a:r>
              <a:rPr lang="zh-CN" altLang="en-US" dirty="0">
                <a:solidFill>
                  <a:srgbClr val="0070C0"/>
                </a:solidFill>
              </a:rPr>
              <a:t>类型名  *函数名</a:t>
            </a:r>
            <a:r>
              <a:rPr lang="en-US" altLang="zh-CN" dirty="0">
                <a:solidFill>
                  <a:srgbClr val="0070C0"/>
                </a:solidFill>
              </a:rPr>
              <a:t>(</a:t>
            </a:r>
            <a:r>
              <a:rPr lang="zh-CN" altLang="en-US" dirty="0">
                <a:solidFill>
                  <a:srgbClr val="0070C0"/>
                </a:solidFill>
              </a:rPr>
              <a:t>参数表</a:t>
            </a:r>
            <a:r>
              <a:rPr lang="en-US" altLang="zh-CN" dirty="0">
                <a:solidFill>
                  <a:srgbClr val="0070C0"/>
                </a:solidFill>
              </a:rPr>
              <a:t>);</a:t>
            </a:r>
          </a:p>
          <a:p>
            <a:pPr marL="354013" indent="0">
              <a:buNone/>
            </a:pPr>
            <a:r>
              <a:rPr lang="zh-CN" altLang="en-US" dirty="0"/>
              <a:t>如：</a:t>
            </a:r>
            <a:r>
              <a:rPr lang="en-US" altLang="zh-CN" dirty="0">
                <a:solidFill>
                  <a:srgbClr val="00B050"/>
                </a:solidFill>
              </a:rPr>
              <a:t>double *</a:t>
            </a:r>
            <a:r>
              <a:rPr lang="en-US" altLang="zh-CN" dirty="0" err="1">
                <a:solidFill>
                  <a:srgbClr val="00B050"/>
                </a:solidFill>
              </a:rPr>
              <a:t>func</a:t>
            </a:r>
            <a:r>
              <a:rPr lang="en-US" altLang="zh-CN" dirty="0">
                <a:solidFill>
                  <a:srgbClr val="00B050"/>
                </a:solidFill>
              </a:rPr>
              <a:t>(int x, double y);</a:t>
            </a:r>
          </a:p>
          <a:p>
            <a:endParaRPr lang="en-US" altLang="zh-CN" dirty="0"/>
          </a:p>
          <a:p>
            <a:r>
              <a:rPr lang="zh-CN" altLang="en-US" dirty="0"/>
              <a:t>指针函数的用法同一般函数</a:t>
            </a:r>
          </a:p>
          <a:p>
            <a:r>
              <a:rPr lang="zh-CN" altLang="en-US" dirty="0"/>
              <a:t>指针指向谁？</a:t>
            </a:r>
            <a:endParaRPr lang="en-US" altLang="zh-CN" dirty="0"/>
          </a:p>
          <a:p>
            <a:pPr lvl="1"/>
            <a:r>
              <a:rPr lang="zh-CN" altLang="en-US" dirty="0"/>
              <a:t>字符串常数，</a:t>
            </a:r>
            <a:r>
              <a:rPr lang="en-US" altLang="zh-CN" dirty="0">
                <a:solidFill>
                  <a:srgbClr val="00B050"/>
                </a:solidFill>
              </a:rPr>
              <a:t>OK</a:t>
            </a:r>
            <a:r>
              <a:rPr lang="zh-CN" altLang="en-US" dirty="0">
                <a:solidFill>
                  <a:srgbClr val="00B050"/>
                </a:solidFill>
              </a:rPr>
              <a:t>，存在静态数据区</a:t>
            </a:r>
            <a:endParaRPr lang="en-US" altLang="zh-CN" dirty="0">
              <a:solidFill>
                <a:srgbClr val="00B050"/>
              </a:solidFill>
            </a:endParaRPr>
          </a:p>
          <a:p>
            <a:pPr lvl="1"/>
            <a:r>
              <a:rPr lang="zh-CN" altLang="en-US" dirty="0"/>
              <a:t>外部变量，</a:t>
            </a:r>
            <a:r>
              <a:rPr lang="en-US" altLang="zh-CN" dirty="0">
                <a:solidFill>
                  <a:srgbClr val="00B050"/>
                </a:solidFill>
              </a:rPr>
              <a:t>OK</a:t>
            </a:r>
            <a:r>
              <a:rPr lang="zh-CN" altLang="en-US" dirty="0">
                <a:solidFill>
                  <a:srgbClr val="00B050"/>
                </a:solidFill>
              </a:rPr>
              <a:t>，存在全局数据区</a:t>
            </a:r>
            <a:endParaRPr lang="en-US" altLang="zh-CN" dirty="0">
              <a:solidFill>
                <a:srgbClr val="00B050"/>
              </a:solidFill>
            </a:endParaRPr>
          </a:p>
          <a:p>
            <a:pPr lvl="1"/>
            <a:r>
              <a:rPr lang="zh-CN" altLang="en-US" dirty="0"/>
              <a:t>内部静态变量，</a:t>
            </a:r>
            <a:r>
              <a:rPr lang="en-US" altLang="zh-CN" dirty="0">
                <a:solidFill>
                  <a:srgbClr val="00B050"/>
                </a:solidFill>
              </a:rPr>
              <a:t>OK</a:t>
            </a:r>
            <a:r>
              <a:rPr lang="zh-CN" altLang="en-US" dirty="0">
                <a:solidFill>
                  <a:srgbClr val="00B050"/>
                </a:solidFill>
              </a:rPr>
              <a:t>，存在全局数据区</a:t>
            </a:r>
            <a:endParaRPr lang="en-US" altLang="zh-CN" dirty="0">
              <a:solidFill>
                <a:srgbClr val="00B050"/>
              </a:solidFill>
            </a:endParaRPr>
          </a:p>
          <a:p>
            <a:pPr lvl="1"/>
            <a:r>
              <a:rPr lang="zh-CN" altLang="en-US" dirty="0"/>
              <a:t>调用函数的局部动态变量，</a:t>
            </a:r>
            <a:r>
              <a:rPr lang="en-US" altLang="zh-CN" dirty="0">
                <a:solidFill>
                  <a:srgbClr val="00B050"/>
                </a:solidFill>
              </a:rPr>
              <a:t>OK</a:t>
            </a:r>
            <a:r>
              <a:rPr lang="zh-CN" altLang="en-US" dirty="0">
                <a:solidFill>
                  <a:srgbClr val="00B050"/>
                </a:solidFill>
              </a:rPr>
              <a:t>，存在栈的深处</a:t>
            </a:r>
            <a:endParaRPr lang="en-US" altLang="zh-CN" dirty="0">
              <a:solidFill>
                <a:srgbClr val="00B050"/>
              </a:solidFill>
            </a:endParaRPr>
          </a:p>
          <a:p>
            <a:pPr lvl="1"/>
            <a:r>
              <a:rPr lang="zh-CN" altLang="en-US" dirty="0"/>
              <a:t>被调用函数的局部动态变量，</a:t>
            </a:r>
            <a:r>
              <a:rPr lang="en-US" altLang="zh-CN" dirty="0">
                <a:solidFill>
                  <a:srgbClr val="FF0000"/>
                </a:solidFill>
              </a:rPr>
              <a:t>NO</a:t>
            </a:r>
            <a:r>
              <a:rPr lang="zh-CN" altLang="en-US" dirty="0">
                <a:solidFill>
                  <a:srgbClr val="FF0000"/>
                </a:solidFill>
              </a:rPr>
              <a:t>，将变为悬空引用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59915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77E7B2-8553-473C-8424-7C9F08846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指针作为函数返回值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CF0D5A-64A0-4FDC-AD4A-5C4AB2538D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例，比较实参大小</a:t>
            </a:r>
          </a:p>
          <a:p>
            <a:pPr lvl="1"/>
            <a:r>
              <a:rPr lang="en-US" altLang="zh-CN" dirty="0"/>
              <a:t>int larger1() </a:t>
            </a:r>
            <a:r>
              <a:rPr lang="zh-CN" altLang="en-US" dirty="0"/>
              <a:t>返回较大的数值</a:t>
            </a:r>
            <a:endParaRPr lang="en-US" altLang="zh-CN" dirty="0"/>
          </a:p>
          <a:p>
            <a:pPr lvl="1"/>
            <a:r>
              <a:rPr lang="en-US" altLang="zh-CN" dirty="0"/>
              <a:t>int *larger2() </a:t>
            </a:r>
            <a:r>
              <a:rPr lang="zh-CN" altLang="en-US" dirty="0"/>
              <a:t>返回指向较大数值的变量的指针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例，输入月份后输出其英文名</a:t>
            </a:r>
            <a:endParaRPr lang="en-US" altLang="zh-CN" dirty="0"/>
          </a:p>
          <a:p>
            <a:pPr lvl="1"/>
            <a:r>
              <a:rPr lang="zh-CN" altLang="en-US" dirty="0"/>
              <a:t>在被调函数</a:t>
            </a:r>
            <a:r>
              <a:rPr lang="en-US" altLang="zh-CN" dirty="0"/>
              <a:t>char *</a:t>
            </a:r>
            <a:r>
              <a:rPr lang="en-US" altLang="zh-CN" dirty="0" err="1"/>
              <a:t>month_name</a:t>
            </a:r>
            <a:r>
              <a:rPr lang="en-US" altLang="zh-CN" dirty="0"/>
              <a:t>(int month)</a:t>
            </a:r>
            <a:r>
              <a:rPr lang="zh-CN" altLang="en-US" dirty="0"/>
              <a:t>中定义英文名数组 </a:t>
            </a:r>
            <a:r>
              <a:rPr lang="en-US" altLang="zh-CN" dirty="0"/>
              <a:t>={"January", "February", ...};</a:t>
            </a:r>
          </a:p>
          <a:p>
            <a:pPr lvl="2"/>
            <a:r>
              <a:rPr lang="zh-CN" altLang="en-US" sz="2000" dirty="0"/>
              <a:t>使用</a:t>
            </a:r>
            <a:r>
              <a:rPr lang="zh-CN" altLang="en-US" sz="2000" dirty="0">
                <a:solidFill>
                  <a:srgbClr val="0070C0"/>
                </a:solidFill>
              </a:rPr>
              <a:t>指向字符串的指针数组</a:t>
            </a:r>
            <a:r>
              <a:rPr lang="en-US" altLang="zh-CN" sz="2000" dirty="0">
                <a:solidFill>
                  <a:srgbClr val="0070C0"/>
                </a:solidFill>
              </a:rPr>
              <a:t>char *name[]</a:t>
            </a:r>
            <a:r>
              <a:rPr lang="zh-CN" altLang="en-US" sz="2000" dirty="0"/>
              <a:t>，字符串常量被存在静态数据区，返回的指针指向的内容有效</a:t>
            </a:r>
            <a:endParaRPr lang="en-US" altLang="zh-CN" sz="2000" dirty="0"/>
          </a:p>
          <a:p>
            <a:pPr lvl="2"/>
            <a:r>
              <a:rPr lang="zh-CN" altLang="en-US" sz="2000" dirty="0"/>
              <a:t>使用</a:t>
            </a:r>
            <a:r>
              <a:rPr lang="zh-CN" altLang="en-US" sz="2000" dirty="0">
                <a:solidFill>
                  <a:srgbClr val="0070C0"/>
                </a:solidFill>
              </a:rPr>
              <a:t>二维字符数组</a:t>
            </a:r>
            <a:r>
              <a:rPr lang="en-US" altLang="zh-CN" sz="2000" dirty="0">
                <a:solidFill>
                  <a:srgbClr val="0070C0"/>
                </a:solidFill>
              </a:rPr>
              <a:t>char name[][16]</a:t>
            </a:r>
            <a:r>
              <a:rPr lang="zh-CN" altLang="en-US" sz="2000" dirty="0"/>
              <a:t>，在函数调用时分配临时内存，字符串常量被用于初始化，作为一个个字符存在临时内容中。调用结束后，</a:t>
            </a:r>
            <a:r>
              <a:rPr lang="en-US" altLang="zh-CN" sz="2000" dirty="0"/>
              <a:t>name</a:t>
            </a:r>
            <a:r>
              <a:rPr lang="zh-CN" altLang="en-US" sz="2000" dirty="0"/>
              <a:t>占据的空间被释放，返回的指针指向的空间无效</a:t>
            </a:r>
            <a:endParaRPr lang="en-US" altLang="zh-CN" sz="2000" dirty="0"/>
          </a:p>
          <a:p>
            <a:pPr lvl="3"/>
            <a:r>
              <a:rPr lang="zh-CN" altLang="en-US" sz="2000" dirty="0">
                <a:solidFill>
                  <a:schemeClr val="accent5"/>
                </a:solidFill>
              </a:rPr>
              <a:t>但有的时候结果仍会是对的！神奇吧？</a:t>
            </a:r>
          </a:p>
        </p:txBody>
      </p:sp>
    </p:spTree>
    <p:extLst>
      <p:ext uri="{BB962C8B-B14F-4D97-AF65-F5344CB8AC3E}">
        <p14:creationId xmlns:p14="http://schemas.microsoft.com/office/powerpoint/2010/main" val="21530371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CB009A-516F-4F17-BD78-9E4F92F3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指针作为函数返回值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4D63A9-CAC4-4BE7-9073-B5D262AECE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zh-CN" altLang="en-US" dirty="0"/>
              <a:t>地址值（数组名）参数传递方式是把</a:t>
            </a:r>
            <a:r>
              <a:rPr lang="zh-CN" altLang="en-US" dirty="0">
                <a:solidFill>
                  <a:srgbClr val="00B050"/>
                </a:solidFill>
              </a:rPr>
              <a:t>数组传给函数</a:t>
            </a:r>
            <a:r>
              <a:rPr lang="zh-CN" altLang="en-US" dirty="0"/>
              <a:t>的唯一方法</a:t>
            </a:r>
            <a:r>
              <a:rPr lang="en-US" altLang="zh-CN" dirty="0"/>
              <a:t>?</a:t>
            </a:r>
            <a:endParaRPr lang="zh-CN" altLang="en-US" dirty="0"/>
          </a:p>
          <a:p>
            <a:pPr>
              <a:lnSpc>
                <a:spcPct val="110000"/>
              </a:lnSpc>
            </a:pPr>
            <a:r>
              <a:rPr lang="zh-CN" altLang="en-US" dirty="0"/>
              <a:t>一个函数只返回一个值，当需要</a:t>
            </a:r>
            <a:r>
              <a:rPr lang="zh-CN" altLang="en-US" dirty="0">
                <a:solidFill>
                  <a:srgbClr val="00B050"/>
                </a:solidFill>
              </a:rPr>
              <a:t>返回多个值</a:t>
            </a:r>
            <a:r>
              <a:rPr lang="zh-CN" altLang="en-US" dirty="0"/>
              <a:t>时，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en-US" dirty="0">
                <a:solidFill>
                  <a:srgbClr val="00B050"/>
                </a:solidFill>
              </a:rPr>
              <a:t>使用地址值参数传递方式</a:t>
            </a:r>
            <a:r>
              <a:rPr lang="zh-CN" altLang="en-US" dirty="0"/>
              <a:t>，即调用者提供实参变量的指针；被调函数把返回结果放入相应单元中，如：</a:t>
            </a:r>
            <a:endParaRPr lang="en-US" altLang="zh-CN" dirty="0"/>
          </a:p>
          <a:p>
            <a:pPr>
              <a:lnSpc>
                <a:spcPct val="110000"/>
              </a:lnSpc>
            </a:pPr>
            <a:endParaRPr lang="en-US" altLang="zh-CN" dirty="0"/>
          </a:p>
          <a:p>
            <a:pPr>
              <a:lnSpc>
                <a:spcPct val="110000"/>
              </a:lnSpc>
            </a:pP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或者用指针</a:t>
            </a:r>
            <a:r>
              <a:rPr lang="zh-CN" altLang="en-US" dirty="0">
                <a:solidFill>
                  <a:srgbClr val="00B050"/>
                </a:solidFill>
              </a:rPr>
              <a:t>返回多个值所在存储空间地址</a:t>
            </a:r>
            <a:r>
              <a:rPr lang="zh-CN" altLang="en-US" dirty="0"/>
              <a:t>，如：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卷形: 垂直 3">
            <a:extLst>
              <a:ext uri="{FF2B5EF4-FFF2-40B4-BE49-F238E27FC236}">
                <a16:creationId xmlns:a16="http://schemas.microsoft.com/office/drawing/2014/main" id="{8CEAEEDB-7DDA-4AB1-BD61-A2CE23AE54BB}"/>
              </a:ext>
            </a:extLst>
          </p:cNvPr>
          <p:cNvSpPr/>
          <p:nvPr/>
        </p:nvSpPr>
        <p:spPr bwMode="auto">
          <a:xfrm>
            <a:off x="3736182" y="2574130"/>
            <a:ext cx="4411408" cy="1314123"/>
          </a:xfrm>
          <a:prstGeom prst="verticalScroll">
            <a:avLst>
              <a:gd name="adj" fmla="val 10172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fun(int *a,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*b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int n) {</a:t>
            </a:r>
          </a:p>
          <a:p>
            <a:pPr>
              <a:tabLst>
                <a:tab pos="354013" algn="l"/>
              </a:tabLst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b[0]=a[0]; b[1]=a[n-1];</a:t>
            </a:r>
          </a:p>
          <a:p>
            <a:pPr>
              <a:tabLst>
                <a:tab pos="354013" algn="l"/>
              </a:tabLst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卷形: 垂直 4">
            <a:extLst>
              <a:ext uri="{FF2B5EF4-FFF2-40B4-BE49-F238E27FC236}">
                <a16:creationId xmlns:a16="http://schemas.microsoft.com/office/drawing/2014/main" id="{34270FE6-874C-4121-ACB6-8898FB89A3EF}"/>
              </a:ext>
            </a:extLst>
          </p:cNvPr>
          <p:cNvSpPr/>
          <p:nvPr/>
        </p:nvSpPr>
        <p:spPr bwMode="auto">
          <a:xfrm>
            <a:off x="3736182" y="4407980"/>
            <a:ext cx="4411408" cy="2082627"/>
          </a:xfrm>
          <a:prstGeom prst="verticalScroll">
            <a:avLst>
              <a:gd name="adj" fmla="val 565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tabLst>
                <a:tab pos="354013" algn="l"/>
              </a:tabLst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*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fun(int *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a,int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n) {</a:t>
            </a:r>
          </a:p>
          <a:p>
            <a:pPr>
              <a:tabLst>
                <a:tab pos="354013" algn="l"/>
              </a:tabLst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static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b[2];</a:t>
            </a:r>
          </a:p>
          <a:p>
            <a:pPr>
              <a:tabLst>
                <a:tab pos="354013" algn="l"/>
              </a:tabLst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b[0]=a[0]; b[1]=a[n-1];</a:t>
            </a:r>
          </a:p>
          <a:p>
            <a:pPr>
              <a:tabLst>
                <a:tab pos="354013" algn="l"/>
              </a:tabLst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return b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tabLst>
                <a:tab pos="354013" algn="l"/>
              </a:tabLst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思想气泡: 云 5">
            <a:extLst>
              <a:ext uri="{FF2B5EF4-FFF2-40B4-BE49-F238E27FC236}">
                <a16:creationId xmlns:a16="http://schemas.microsoft.com/office/drawing/2014/main" id="{756CB52D-915A-400D-A6AD-6130FBCF4861}"/>
              </a:ext>
            </a:extLst>
          </p:cNvPr>
          <p:cNvSpPr/>
          <p:nvPr/>
        </p:nvSpPr>
        <p:spPr bwMode="auto">
          <a:xfrm>
            <a:off x="967180" y="4480351"/>
            <a:ext cx="2520280" cy="1324550"/>
          </a:xfrm>
          <a:prstGeom prst="cloudCallout">
            <a:avLst>
              <a:gd name="adj1" fmla="val 74813"/>
              <a:gd name="adj2" fmla="val 136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2000" dirty="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与外部变量的区别是作用域不同</a:t>
            </a:r>
          </a:p>
        </p:txBody>
      </p:sp>
    </p:spTree>
    <p:extLst>
      <p:ext uri="{BB962C8B-B14F-4D97-AF65-F5344CB8AC3E}">
        <p14:creationId xmlns:p14="http://schemas.microsoft.com/office/powerpoint/2010/main" val="20612271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8E3C08-FF33-49E8-82D1-9EEE390D5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指针作为函数返回值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9BFC93-2507-44C9-9449-B195F35657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例，读入正文行并打印输出其中最长行</a:t>
            </a:r>
            <a:endParaRPr lang="en-US" altLang="zh-CN" dirty="0"/>
          </a:p>
          <a:p>
            <a:pPr>
              <a:lnSpc>
                <a:spcPct val="90000"/>
              </a:lnSpc>
            </a:pPr>
            <a:r>
              <a:rPr lang="zh-CN" altLang="en-US" dirty="0"/>
              <a:t>解题思路（算法描述）</a:t>
            </a:r>
          </a:p>
          <a:p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E8AEF89-285A-499B-9538-C5889B595291}"/>
              </a:ext>
            </a:extLst>
          </p:cNvPr>
          <p:cNvGrpSpPr/>
          <p:nvPr/>
        </p:nvGrpSpPr>
        <p:grpSpPr>
          <a:xfrm>
            <a:off x="4157932" y="2062815"/>
            <a:ext cx="4884194" cy="1352594"/>
            <a:chOff x="1838513" y="1605653"/>
            <a:chExt cx="4884194" cy="1352594"/>
          </a:xfrm>
        </p:grpSpPr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13D1B7E6-7B24-4E2F-BE67-192CA0885A66}"/>
                </a:ext>
              </a:extLst>
            </p:cNvPr>
            <p:cNvCxnSpPr>
              <a:cxnSpLocks/>
              <a:endCxn id="6" idx="1"/>
            </p:cNvCxnSpPr>
            <p:nvPr/>
          </p:nvCxnSpPr>
          <p:spPr bwMode="auto">
            <a:xfrm flipV="1">
              <a:off x="1838513" y="1959596"/>
              <a:ext cx="1059386" cy="998651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875C0B3-2BB9-4200-9D17-EC3D1F871C7C}"/>
                </a:ext>
              </a:extLst>
            </p:cNvPr>
            <p:cNvSpPr txBox="1"/>
            <p:nvPr/>
          </p:nvSpPr>
          <p:spPr>
            <a:xfrm>
              <a:off x="2897899" y="1605653"/>
              <a:ext cx="3824808" cy="707886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读入一行并返回其内容和长度</a:t>
              </a:r>
              <a:endPara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r>
                <a:rPr lang="zh-CN" altLang="en-US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若长度为零，表示正文输入完毕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81127737-7F9F-4617-9DBD-A023D8C405A0}"/>
              </a:ext>
            </a:extLst>
          </p:cNvPr>
          <p:cNvGrpSpPr/>
          <p:nvPr/>
        </p:nvGrpSpPr>
        <p:grpSpPr>
          <a:xfrm>
            <a:off x="4649638" y="4753155"/>
            <a:ext cx="4505163" cy="1319212"/>
            <a:chOff x="3368250" y="4065800"/>
            <a:chExt cx="4505163" cy="1319212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C87F060-12D4-4C7D-8F28-D4B23EB24E75}"/>
                </a:ext>
              </a:extLst>
            </p:cNvPr>
            <p:cNvSpPr/>
            <p:nvPr/>
          </p:nvSpPr>
          <p:spPr>
            <a:xfrm>
              <a:off x="4283969" y="4984902"/>
              <a:ext cx="3589444" cy="400110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void </a:t>
              </a:r>
              <a:r>
                <a:rPr lang="en-US" altLang="zh-CN" sz="2000" dirty="0" err="1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udf_strcpy</a:t>
              </a:r>
              <a:r>
                <a: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2000" dirty="0">
                  <a:solidFill>
                    <a:schemeClr val="accent6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char *s, chat *t</a:t>
              </a:r>
              <a:r>
                <a: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);</a:t>
              </a:r>
              <a:endPara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DC144A29-1150-4335-B81D-DF6007719DAD}"/>
                </a:ext>
              </a:extLst>
            </p:cNvPr>
            <p:cNvCxnSpPr>
              <a:cxnSpLocks/>
              <a:endCxn id="8" idx="1"/>
            </p:cNvCxnSpPr>
            <p:nvPr/>
          </p:nvCxnSpPr>
          <p:spPr bwMode="auto">
            <a:xfrm>
              <a:off x="3368250" y="4065800"/>
              <a:ext cx="915719" cy="1119157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BF995B5-6D37-4A2A-AE73-E9E80B8F26D4}"/>
              </a:ext>
            </a:extLst>
          </p:cNvPr>
          <p:cNvGrpSpPr/>
          <p:nvPr/>
        </p:nvGrpSpPr>
        <p:grpSpPr>
          <a:xfrm>
            <a:off x="6379841" y="2707936"/>
            <a:ext cx="3494596" cy="515265"/>
            <a:chOff x="3741700" y="2316705"/>
            <a:chExt cx="3494596" cy="515265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271AB2F-7E18-48D0-A181-4EB7BB9101AE}"/>
                </a:ext>
              </a:extLst>
            </p:cNvPr>
            <p:cNvSpPr txBox="1"/>
            <p:nvPr/>
          </p:nvSpPr>
          <p:spPr>
            <a:xfrm>
              <a:off x="4572000" y="2431860"/>
              <a:ext cx="26642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00B05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正文结束读入</a:t>
              </a:r>
              <a:r>
                <a:rPr lang="en-US" altLang="zh-CN" sz="2000" dirty="0">
                  <a:solidFill>
                    <a:srgbClr val="00B05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0</a:t>
              </a:r>
              <a:r>
                <a:rPr lang="zh-CN" altLang="en-US" sz="2000" dirty="0">
                  <a:solidFill>
                    <a:srgbClr val="00B05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个字符</a:t>
              </a:r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C59898E4-140F-4522-B918-601E74F5B2A7}"/>
                </a:ext>
              </a:extLst>
            </p:cNvPr>
            <p:cNvCxnSpPr>
              <a:cxnSpLocks/>
              <a:endCxn id="11" idx="1"/>
            </p:cNvCxnSpPr>
            <p:nvPr/>
          </p:nvCxnSpPr>
          <p:spPr bwMode="auto">
            <a:xfrm>
              <a:off x="3741700" y="2316705"/>
              <a:ext cx="830300" cy="31521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0CEA5507-96EC-401A-93B1-C48474BDA7DE}"/>
              </a:ext>
            </a:extLst>
          </p:cNvPr>
          <p:cNvSpPr/>
          <p:nvPr/>
        </p:nvSpPr>
        <p:spPr>
          <a:xfrm>
            <a:off x="5397676" y="1676270"/>
            <a:ext cx="29883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int </a:t>
            </a:r>
            <a:r>
              <a:rPr lang="en-US" altLang="zh-CN" sz="2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getline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dirty="0">
                <a:solidFill>
                  <a:schemeClr val="accent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char *s, int </a:t>
            </a:r>
            <a:r>
              <a:rPr lang="en-US" altLang="zh-CN" sz="2000" dirty="0" err="1">
                <a:solidFill>
                  <a:schemeClr val="accent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lim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);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AA17120-8A8E-44CB-A2AD-FE85BE146CC0}"/>
              </a:ext>
            </a:extLst>
          </p:cNvPr>
          <p:cNvGrpSpPr/>
          <p:nvPr/>
        </p:nvGrpSpPr>
        <p:grpSpPr>
          <a:xfrm>
            <a:off x="2459545" y="3334778"/>
            <a:ext cx="6178869" cy="1983265"/>
            <a:chOff x="939736" y="2765529"/>
            <a:chExt cx="6178869" cy="1983265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50301AB6-1AB1-47B5-B56E-EEBA9B04FCD7}"/>
                </a:ext>
              </a:extLst>
            </p:cNvPr>
            <p:cNvGrpSpPr/>
            <p:nvPr/>
          </p:nvGrpSpPr>
          <p:grpSpPr>
            <a:xfrm>
              <a:off x="4860032" y="2852936"/>
              <a:ext cx="2258573" cy="1895858"/>
              <a:chOff x="5968750" y="1256041"/>
              <a:chExt cx="2258573" cy="1895858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2C719F2E-0713-44D0-8B39-D66AC1FE08BA}"/>
                  </a:ext>
                </a:extLst>
              </p:cNvPr>
              <p:cNvSpPr/>
              <p:nvPr/>
            </p:nvSpPr>
            <p:spPr>
              <a:xfrm>
                <a:off x="6300192" y="1983920"/>
                <a:ext cx="19271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主函数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main()</a:t>
                </a:r>
                <a:endParaRPr lang="zh-CN" altLang="en-US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右大括号 17">
                <a:extLst>
                  <a:ext uri="{FF2B5EF4-FFF2-40B4-BE49-F238E27FC236}">
                    <a16:creationId xmlns:a16="http://schemas.microsoft.com/office/drawing/2014/main" id="{AAEAA62C-81F7-41A2-BEFC-388B472EBABF}"/>
                  </a:ext>
                </a:extLst>
              </p:cNvPr>
              <p:cNvSpPr/>
              <p:nvPr/>
            </p:nvSpPr>
            <p:spPr bwMode="auto">
              <a:xfrm>
                <a:off x="5968750" y="1256041"/>
                <a:ext cx="326244" cy="1895858"/>
              </a:xfrm>
              <a:prstGeom prst="rightBrace">
                <a:avLst>
                  <a:gd name="adj1" fmla="val 44745"/>
                  <a:gd name="adj2" fmla="val 50000"/>
                </a:avLst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zh-CN" altLang="en-US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2ECEEB4-5527-4955-8E2A-4843FEEDF33C}"/>
                </a:ext>
              </a:extLst>
            </p:cNvPr>
            <p:cNvSpPr/>
            <p:nvPr/>
          </p:nvSpPr>
          <p:spPr>
            <a:xfrm>
              <a:off x="939736" y="2765529"/>
              <a:ext cx="3734544" cy="19612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>
                <a:lnSpc>
                  <a:spcPct val="130000"/>
                </a:lnSpc>
                <a:tabLst>
                  <a:tab pos="355600" algn="l"/>
                  <a:tab pos="720725" algn="l"/>
                </a:tabLst>
              </a:pPr>
              <a:r>
                <a: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while(</a:t>
              </a:r>
              <a:r>
                <a:rPr lang="zh-CN" altLang="en-US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还有其他行</a:t>
              </a:r>
              <a:r>
                <a: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)</a:t>
              </a:r>
            </a:p>
            <a:p>
              <a:pPr marL="0" lvl="1">
                <a:lnSpc>
                  <a:spcPct val="130000"/>
                </a:lnSpc>
                <a:tabLst>
                  <a:tab pos="355600" algn="l"/>
                  <a:tab pos="720725" algn="l"/>
                </a:tabLst>
              </a:pPr>
              <a:r>
                <a: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	if(</a:t>
              </a:r>
              <a:r>
                <a:rPr lang="zh-CN" altLang="en-US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它比以前最长行还长</a:t>
              </a:r>
              <a:r>
                <a: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)</a:t>
              </a:r>
            </a:p>
            <a:p>
              <a:pPr marL="0" lvl="1">
                <a:lnSpc>
                  <a:spcPct val="130000"/>
                </a:lnSpc>
                <a:tabLst>
                  <a:tab pos="355600" algn="l"/>
                  <a:tab pos="720725" algn="l"/>
                </a:tabLst>
              </a:pPr>
              <a:r>
                <a: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		</a:t>
              </a:r>
              <a:r>
                <a:rPr lang="zh-CN" altLang="en-US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保存它和它的长度 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pPr marL="0" lvl="1">
                <a:lnSpc>
                  <a:spcPct val="130000"/>
                </a:lnSpc>
                <a:tabLst>
                  <a:tab pos="355600" algn="l"/>
                  <a:tab pos="720725" algn="l"/>
                </a:tabLst>
              </a:pPr>
              <a:r>
                <a:rPr lang="zh-CN" altLang="en-US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最后输出最长行</a:t>
              </a: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612CD0DC-CF09-4DA8-B69C-61F85D40BD5A}"/>
              </a:ext>
            </a:extLst>
          </p:cNvPr>
          <p:cNvSpPr txBox="1"/>
          <p:nvPr/>
        </p:nvSpPr>
        <p:spPr>
          <a:xfrm>
            <a:off x="6891836" y="4566403"/>
            <a:ext cx="3232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主程序预申请足够的空间，即一行的长度上限</a:t>
            </a:r>
          </a:p>
        </p:txBody>
      </p:sp>
    </p:spTree>
    <p:extLst>
      <p:ext uri="{BB962C8B-B14F-4D97-AF65-F5344CB8AC3E}">
        <p14:creationId xmlns:p14="http://schemas.microsoft.com/office/powerpoint/2010/main" val="154365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61A5A5-4CAA-4659-85F6-0A192BCFF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函数指针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589135-1CF4-4F43-A021-2C3E283401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函数语句存储在一片连续的内存单元中（</a:t>
            </a:r>
            <a:r>
              <a:rPr lang="zh-CN" altLang="en-US" dirty="0">
                <a:solidFill>
                  <a:srgbClr val="00B050"/>
                </a:solidFill>
              </a:rPr>
              <a:t>代码区</a:t>
            </a:r>
            <a:r>
              <a:rPr lang="zh-CN" altLang="en-US" dirty="0"/>
              <a:t>），其首地址就是</a:t>
            </a:r>
            <a:r>
              <a:rPr lang="zh-CN" altLang="en-US" dirty="0">
                <a:solidFill>
                  <a:srgbClr val="00B050"/>
                </a:solidFill>
              </a:rPr>
              <a:t>函数的入口地址，函数名则代表该地址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主函数在调用子函数时，就是让程序转移到</a:t>
            </a:r>
            <a:r>
              <a:rPr lang="zh-CN" altLang="en-US" dirty="0">
                <a:solidFill>
                  <a:srgbClr val="00B050"/>
                </a:solidFill>
              </a:rPr>
              <a:t>函数的入口地址</a:t>
            </a:r>
            <a:r>
              <a:rPr lang="zh-CN" altLang="en-US" dirty="0"/>
              <a:t>去执行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程序也可以自定义指针，指向函数的入口地址，即指向函数，以此实现函数调用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定义形式：</a:t>
            </a:r>
            <a:r>
              <a:rPr lang="zh-CN" altLang="en-US" dirty="0">
                <a:solidFill>
                  <a:srgbClr val="0070C0"/>
                </a:solidFill>
              </a:rPr>
              <a:t>类型  </a:t>
            </a:r>
            <a:r>
              <a:rPr lang="en-US" altLang="zh-CN" dirty="0">
                <a:solidFill>
                  <a:srgbClr val="0070C0"/>
                </a:solidFill>
              </a:rPr>
              <a:t>(*</a:t>
            </a:r>
            <a:r>
              <a:rPr lang="zh-CN" altLang="en-US" dirty="0">
                <a:solidFill>
                  <a:srgbClr val="0070C0"/>
                </a:solidFill>
              </a:rPr>
              <a:t>指针变量名</a:t>
            </a:r>
            <a:r>
              <a:rPr lang="en-US" altLang="zh-CN" dirty="0">
                <a:solidFill>
                  <a:srgbClr val="0070C0"/>
                </a:solidFill>
              </a:rPr>
              <a:t>)(</a:t>
            </a:r>
            <a:r>
              <a:rPr lang="zh-CN" altLang="en-US" dirty="0">
                <a:solidFill>
                  <a:srgbClr val="0070C0"/>
                </a:solidFill>
              </a:rPr>
              <a:t>参数表</a:t>
            </a:r>
            <a:r>
              <a:rPr lang="en-US" altLang="zh-CN" dirty="0">
                <a:solidFill>
                  <a:srgbClr val="0070C0"/>
                </a:solidFill>
              </a:rPr>
              <a:t>);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其中类型即函数返回值类型，参数表即函数形参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如：</a:t>
            </a:r>
            <a:r>
              <a:rPr lang="en-US" altLang="zh-CN" dirty="0"/>
              <a:t>float (*</a:t>
            </a:r>
            <a:r>
              <a:rPr lang="en-US" altLang="zh-CN" dirty="0" err="1"/>
              <a:t>func</a:t>
            </a:r>
            <a:r>
              <a:rPr lang="en-US" altLang="zh-CN" dirty="0"/>
              <a:t>)(int x, char y, float z);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注意与 </a:t>
            </a:r>
            <a:r>
              <a:rPr lang="en-US" altLang="zh-CN" dirty="0">
                <a:solidFill>
                  <a:srgbClr val="00B050"/>
                </a:solidFill>
              </a:rPr>
              <a:t>float *</a:t>
            </a:r>
            <a:r>
              <a:rPr lang="en-US" altLang="zh-CN" dirty="0" err="1">
                <a:solidFill>
                  <a:srgbClr val="00B050"/>
                </a:solidFill>
              </a:rPr>
              <a:t>func</a:t>
            </a:r>
            <a:r>
              <a:rPr lang="en-US" altLang="zh-CN" dirty="0">
                <a:solidFill>
                  <a:srgbClr val="00B050"/>
                </a:solidFill>
              </a:rPr>
              <a:t>(int x, char y, float z); </a:t>
            </a:r>
            <a:r>
              <a:rPr lang="zh-CN" altLang="en-US" dirty="0"/>
              <a:t>的区别</a:t>
            </a:r>
          </a:p>
        </p:txBody>
      </p:sp>
    </p:spTree>
    <p:extLst>
      <p:ext uri="{BB962C8B-B14F-4D97-AF65-F5344CB8AC3E}">
        <p14:creationId xmlns:p14="http://schemas.microsoft.com/office/powerpoint/2010/main" val="42787607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547460-6783-4C18-92FC-1780C8FFF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函数指针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635234-E807-4EC2-8D9E-1E1B89D6AA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en-US" dirty="0"/>
              <a:t>和任何一个指针一样，指向函数的指针也</a:t>
            </a:r>
            <a:r>
              <a:rPr lang="zh-CN" altLang="en-US" dirty="0">
                <a:solidFill>
                  <a:srgbClr val="0070C0"/>
                </a:solidFill>
              </a:rPr>
              <a:t>必须先初始化</a:t>
            </a:r>
            <a:r>
              <a:rPr lang="zh-CN" altLang="en-US" dirty="0"/>
              <a:t>（指向某个函数），然后才能使用</a:t>
            </a:r>
            <a:endParaRPr lang="en-US" altLang="zh-CN" dirty="0"/>
          </a:p>
          <a:p>
            <a:pPr marL="717550" indent="0">
              <a:lnSpc>
                <a:spcPct val="110000"/>
              </a:lnSpc>
              <a:spcBef>
                <a:spcPts val="0"/>
              </a:spcBef>
              <a:buNone/>
              <a:tabLst>
                <a:tab pos="1347788" algn="l"/>
                <a:tab pos="4660900" algn="l"/>
              </a:tabLst>
            </a:pPr>
            <a:r>
              <a:rPr lang="zh-CN" altLang="en-US" sz="2400" dirty="0"/>
              <a:t>如：</a:t>
            </a:r>
            <a:r>
              <a:rPr lang="en-US" altLang="zh-CN" sz="2400" dirty="0"/>
              <a:t>	double square(double x);	//</a:t>
            </a:r>
            <a:r>
              <a:rPr lang="zh-CN" altLang="en-US" sz="2400" dirty="0"/>
              <a:t>函数声明</a:t>
            </a:r>
            <a:endParaRPr lang="en-US" altLang="zh-CN" sz="2400" dirty="0"/>
          </a:p>
          <a:p>
            <a:pPr marL="717550" indent="0">
              <a:lnSpc>
                <a:spcPct val="110000"/>
              </a:lnSpc>
              <a:spcBef>
                <a:spcPts val="0"/>
              </a:spcBef>
              <a:buNone/>
              <a:tabLst>
                <a:tab pos="1347788" algn="l"/>
                <a:tab pos="4660900" algn="l"/>
              </a:tabLst>
            </a:pPr>
            <a:r>
              <a:rPr lang="en-US" altLang="zh-CN" sz="2400" dirty="0"/>
              <a:t>	double (*p)(double</a:t>
            </a:r>
            <a:r>
              <a:rPr lang="zh-CN" altLang="en-US" sz="2400" dirty="0"/>
              <a:t> </a:t>
            </a:r>
            <a:r>
              <a:rPr lang="en-US" altLang="zh-CN" sz="2400" dirty="0"/>
              <a:t>x);	//</a:t>
            </a:r>
            <a:r>
              <a:rPr lang="zh-CN" altLang="en-US" sz="2400" dirty="0"/>
              <a:t>函数型指针声明</a:t>
            </a:r>
            <a:endParaRPr lang="en-US" altLang="zh-CN" sz="2400" dirty="0"/>
          </a:p>
          <a:p>
            <a:pPr marL="717550" indent="0">
              <a:lnSpc>
                <a:spcPct val="110000"/>
              </a:lnSpc>
              <a:spcBef>
                <a:spcPts val="0"/>
              </a:spcBef>
              <a:buNone/>
              <a:tabLst>
                <a:tab pos="1347788" algn="l"/>
                <a:tab pos="4660900" algn="l"/>
              </a:tabLst>
            </a:pPr>
            <a:r>
              <a:rPr lang="en-US" altLang="zh-CN" sz="2400" dirty="0"/>
              <a:t>	p=square;	//</a:t>
            </a:r>
            <a:r>
              <a:rPr lang="zh-CN" altLang="en-US" sz="2400" dirty="0"/>
              <a:t>指针初始化</a:t>
            </a:r>
            <a:endParaRPr lang="en-US" altLang="zh-CN" sz="2400" dirty="0"/>
          </a:p>
          <a:p>
            <a:pPr marL="717550" indent="0">
              <a:lnSpc>
                <a:spcPct val="110000"/>
              </a:lnSpc>
              <a:spcBef>
                <a:spcPts val="0"/>
              </a:spcBef>
              <a:buNone/>
              <a:tabLst>
                <a:tab pos="1347788" algn="l"/>
                <a:tab pos="4660900" algn="l"/>
              </a:tabLst>
            </a:pPr>
            <a:r>
              <a:rPr lang="en-US" altLang="zh-CN" sz="2400" dirty="0"/>
              <a:t>	s=p(1.6); </a:t>
            </a:r>
            <a:r>
              <a:rPr lang="zh-CN" altLang="en-US" sz="2400" dirty="0"/>
              <a:t>或</a:t>
            </a:r>
            <a:r>
              <a:rPr lang="en-US" altLang="zh-CN" sz="2400" dirty="0"/>
              <a:t> s=(*p)(1.6)	//</a:t>
            </a:r>
            <a:r>
              <a:rPr lang="zh-CN" altLang="en-US" sz="2400" dirty="0"/>
              <a:t>函数调用</a:t>
            </a:r>
          </a:p>
          <a:p>
            <a:pPr>
              <a:lnSpc>
                <a:spcPct val="110000"/>
              </a:lnSpc>
            </a:pPr>
            <a:r>
              <a:rPr lang="zh-CN" altLang="en-US" dirty="0"/>
              <a:t>注意，指向的函数的返回值类型和形参必须与指针变量中的定义相一致</a:t>
            </a:r>
          </a:p>
          <a:p>
            <a:r>
              <a:rPr lang="en-US" altLang="zh-CN" dirty="0"/>
              <a:t>C</a:t>
            </a:r>
            <a:r>
              <a:rPr lang="zh-CN" altLang="en-US" dirty="0"/>
              <a:t>语言规定，函数定义是不能嵌套的，整个函数也不能作为参数在函数间进行传送，如果需要进行传递，就必须使用指向函数的指针变量作为参数</a:t>
            </a:r>
          </a:p>
          <a:p>
            <a:pPr lvl="1"/>
            <a:r>
              <a:rPr lang="zh-CN" altLang="en-US" dirty="0"/>
              <a:t>函数指针的主要作用是编写通用程序</a:t>
            </a:r>
          </a:p>
        </p:txBody>
      </p:sp>
    </p:spTree>
    <p:extLst>
      <p:ext uri="{BB962C8B-B14F-4D97-AF65-F5344CB8AC3E}">
        <p14:creationId xmlns:p14="http://schemas.microsoft.com/office/powerpoint/2010/main" val="42317706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DB8E91-6BE5-45D9-B06F-ED0581ADF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函数指针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3ACF8F-FD94-4E5D-861E-53BDC416A2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例，计算定积分</a:t>
            </a:r>
            <a:endParaRPr lang="en-US" altLang="zh-CN" dirty="0"/>
          </a:p>
          <a:p>
            <a:pPr lvl="1"/>
            <a:r>
              <a:rPr lang="zh-CN" altLang="en-US" dirty="0"/>
              <a:t>积分计算函数 </a:t>
            </a:r>
            <a:r>
              <a:rPr lang="en-US" altLang="zh-CN" dirty="0"/>
              <a:t>double collect(double a, double b, double </a:t>
            </a:r>
            <a:r>
              <a:rPr lang="en-US" altLang="zh-CN" dirty="0" err="1"/>
              <a:t>prec</a:t>
            </a:r>
            <a:r>
              <a:rPr lang="en-US" altLang="zh-CN" dirty="0"/>
              <a:t>, double(*p)(double x))</a:t>
            </a:r>
          </a:p>
          <a:p>
            <a:pPr lvl="2"/>
            <a:r>
              <a:rPr lang="en-US" altLang="zh-CN" sz="2000" dirty="0"/>
              <a:t>a</a:t>
            </a:r>
            <a:r>
              <a:rPr lang="zh-CN" altLang="en-US" sz="2000" dirty="0"/>
              <a:t>、</a:t>
            </a:r>
            <a:r>
              <a:rPr lang="en-US" altLang="zh-CN" sz="2000" dirty="0"/>
              <a:t>b</a:t>
            </a:r>
            <a:r>
              <a:rPr lang="zh-CN" altLang="en-US" sz="2000" dirty="0"/>
              <a:t>是积分上下限，</a:t>
            </a:r>
            <a:r>
              <a:rPr lang="en-US" altLang="zh-CN" sz="2000" dirty="0" err="1"/>
              <a:t>prec</a:t>
            </a:r>
            <a:r>
              <a:rPr lang="zh-CN" altLang="en-US" sz="2000" dirty="0"/>
              <a:t>是精度，*</a:t>
            </a:r>
            <a:r>
              <a:rPr lang="en-US" altLang="zh-CN" sz="2000" dirty="0"/>
              <a:t>p</a:t>
            </a:r>
            <a:r>
              <a:rPr lang="zh-CN" altLang="en-US" sz="2000" dirty="0"/>
              <a:t>是被积分函数</a:t>
            </a:r>
            <a:endParaRPr lang="en-US" altLang="zh-CN" sz="2000" dirty="0"/>
          </a:p>
          <a:p>
            <a:pPr lvl="1"/>
            <a:r>
              <a:rPr lang="zh-CN" altLang="en-US" dirty="0"/>
              <a:t>被积分函数</a:t>
            </a:r>
            <a:r>
              <a:rPr lang="en-US" altLang="zh-CN" dirty="0"/>
              <a:t>double </a:t>
            </a:r>
            <a:r>
              <a:rPr lang="en-US" altLang="zh-CN" dirty="0" err="1"/>
              <a:t>func</a:t>
            </a:r>
            <a:r>
              <a:rPr lang="en-US" altLang="zh-CN" dirty="0"/>
              <a:t>(double x)</a:t>
            </a:r>
          </a:p>
          <a:p>
            <a:pPr lvl="2"/>
            <a:r>
              <a:rPr lang="zh-CN" altLang="en-US" sz="2000" dirty="0"/>
              <a:t>对自变量</a:t>
            </a:r>
            <a:r>
              <a:rPr lang="en-US" altLang="zh-CN" sz="2000" dirty="0"/>
              <a:t>x</a:t>
            </a:r>
            <a:r>
              <a:rPr lang="zh-CN" altLang="en-US" sz="2000" dirty="0"/>
              <a:t>求值</a:t>
            </a:r>
            <a:endParaRPr lang="en-US" altLang="zh-CN" sz="2000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collect</a:t>
            </a:r>
            <a:r>
              <a:rPr lang="zh-CN" altLang="en-US" dirty="0"/>
              <a:t>中需要计算被积分函数值时，调用</a:t>
            </a:r>
            <a:r>
              <a:rPr lang="en-US" altLang="zh-CN" dirty="0"/>
              <a:t>(*p)(x)</a:t>
            </a:r>
          </a:p>
          <a:p>
            <a:endParaRPr lang="en-US" altLang="zh-CN" sz="20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80891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D3E92B9-F94A-4726-B290-B82396DCAF94}"/>
              </a:ext>
            </a:extLst>
          </p:cNvPr>
          <p:cNvSpPr/>
          <p:nvPr/>
        </p:nvSpPr>
        <p:spPr>
          <a:xfrm>
            <a:off x="2094353" y="703665"/>
            <a:ext cx="8213797" cy="5181162"/>
          </a:xfrm>
          <a:prstGeom prst="rect">
            <a:avLst/>
          </a:prstGeom>
          <a:solidFill>
            <a:srgbClr val="000000">
              <a:alpha val="6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任何一个傻子都能写出让电脑能懂的代码，而只有好的程序员可以写出让人能看懂的代码。</a:t>
            </a:r>
            <a:b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</a:b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               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— Martin Fowler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好代码本身就是最好的文档。当你需要添加一个注释时，你应该考虑如何修改代码才能不需要注释。</a:t>
            </a:r>
            <a:b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</a:b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——Steve McConnell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Code Complete 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作者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D92790-5726-40C2-BC4D-36C3D67CA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8150" y="4799434"/>
            <a:ext cx="1699719" cy="15312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FAA0D4-B474-45DE-99FE-DF7CC6805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作业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7B6CCE-9CA0-4967-9E8D-EC969E7D58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/>
              <a:t>A18. </a:t>
            </a:r>
            <a:r>
              <a:rPr lang="zh-CN" altLang="en-US" sz="2000" dirty="0"/>
              <a:t>编写一个函数，实现两个字符串的比较，替代</a:t>
            </a:r>
            <a:r>
              <a:rPr lang="en-US" altLang="zh-CN" sz="2000" dirty="0" err="1"/>
              <a:t>strcmp</a:t>
            </a:r>
            <a:r>
              <a:rPr lang="en-US" altLang="zh-CN" sz="2000" dirty="0"/>
              <a:t>()</a:t>
            </a:r>
            <a:r>
              <a:rPr lang="zh-CN" altLang="en-US" sz="2000" dirty="0"/>
              <a:t>函数。</a:t>
            </a:r>
            <a:endParaRPr lang="en-US" altLang="zh-CN" sz="20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zh-CN" altLang="en-US" dirty="0"/>
              <a:t>新函数应能防止字符串末尾的</a:t>
            </a:r>
            <a:r>
              <a:rPr lang="en-US" altLang="zh-CN" dirty="0"/>
              <a:t>'\0’</a:t>
            </a:r>
            <a:r>
              <a:rPr lang="zh-CN" altLang="en-US" dirty="0"/>
              <a:t>缺失</a:t>
            </a:r>
            <a:endParaRPr lang="en-US" altLang="zh-CN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US" altLang="zh-CN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/>
              <a:t>A19. </a:t>
            </a:r>
            <a:r>
              <a:rPr lang="zh-CN" altLang="en-US" sz="2000" dirty="0"/>
              <a:t>编写一个函数，实现两个字符串相减。</a:t>
            </a:r>
            <a:endParaRPr lang="en-US" altLang="zh-CN" sz="20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zh-CN" altLang="en-US" dirty="0"/>
              <a:t>字符串相减，定义为从第一个串中，删除完整的第二个串（如果有的话）。如果第二个串在第一个串中出现多次，则只删除最后一个</a:t>
            </a:r>
            <a:endParaRPr lang="en-US" altLang="zh-CN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US" altLang="zh-CN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/>
              <a:t>A20. </a:t>
            </a:r>
            <a:r>
              <a:rPr lang="zh-CN" altLang="en-US" sz="2000" dirty="0"/>
              <a:t>输入一条消息，检查该消息是否是“回文”。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42045747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1EFBFA-7628-4B56-A397-F4F7AE761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649AE5-74B6-4B71-A6E0-75382CB233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66700" indent="-266700">
              <a:buNone/>
            </a:pPr>
            <a:r>
              <a:rPr lang="en-US" altLang="zh-CN" sz="2000" dirty="0"/>
              <a:t>B8. </a:t>
            </a:r>
            <a:r>
              <a:rPr lang="zh-CN" altLang="en-US" sz="2000" dirty="0"/>
              <a:t>取胜之道：</a:t>
            </a:r>
            <a:r>
              <a:rPr lang="en-US" altLang="zh-CN" sz="2000" dirty="0"/>
              <a:t>Program </a:t>
            </a:r>
            <a:r>
              <a:rPr lang="zh-CN" altLang="en-US" sz="2000" dirty="0"/>
              <a:t>国度的人，喜欢玩这样一个游戏，在一块板上写着一行数，共 </a:t>
            </a:r>
            <a:r>
              <a:rPr lang="en-US" altLang="zh-CN" sz="2000" dirty="0"/>
              <a:t>n </a:t>
            </a:r>
            <a:r>
              <a:rPr lang="zh-CN" altLang="en-US" sz="2000" dirty="0"/>
              <a:t>个。两个游戏者，轮流从最右或最左取一个数。刚开始，每个游戏者的得分均为零。如果一个游戏者取下一个数，则将该数的值加到该游戏者的得分上，最后谁的得分最高谁就赢了游戏。输入 </a:t>
            </a:r>
            <a:r>
              <a:rPr lang="en-US" altLang="zh-CN" sz="2000" dirty="0"/>
              <a:t>n </a:t>
            </a:r>
            <a:r>
              <a:rPr lang="zh-CN" altLang="en-US" sz="2000" dirty="0"/>
              <a:t>个数（从左往右），假设游戏者都是非常聪明的，问最后两个人的得分（假设第一个人首先取数）。</a:t>
            </a:r>
            <a:endParaRPr lang="en-US" altLang="zh-CN" sz="2000" dirty="0"/>
          </a:p>
          <a:p>
            <a:pPr lvl="1"/>
            <a:r>
              <a:rPr lang="zh-CN" altLang="en-US" dirty="0">
                <a:cs typeface="Times New Roman" panose="02020603050405020304" pitchFamily="18" charset="0"/>
              </a:rPr>
              <a:t>例如：</a:t>
            </a:r>
            <a:br>
              <a:rPr lang="en-US" altLang="zh-CN" dirty="0">
                <a:cs typeface="Times New Roman" panose="02020603050405020304" pitchFamily="18" charset="0"/>
              </a:rPr>
            </a:br>
            <a:r>
              <a:rPr lang="en-US" altLang="zh-CN" sz="18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【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输入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】</a:t>
            </a:r>
            <a:br>
              <a:rPr lang="en-US" altLang="zh-CN" sz="18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</a:br>
            <a:r>
              <a:rPr lang="en-US" altLang="zh-CN" sz="18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6</a:t>
            </a:r>
            <a:br>
              <a:rPr lang="en-US" altLang="zh-CN" sz="18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</a:br>
            <a:r>
              <a:rPr lang="en-US" altLang="zh-CN" sz="18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4 7 2 9 5 2</a:t>
            </a:r>
            <a:br>
              <a:rPr lang="en-US" altLang="zh-CN" sz="18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</a:br>
            <a:r>
              <a:rPr lang="en-US" altLang="zh-CN" sz="18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【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输出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】</a:t>
            </a:r>
            <a:br>
              <a:rPr lang="en-US" altLang="zh-CN" sz="18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</a:br>
            <a:r>
              <a:rPr lang="en-US" altLang="zh-CN" sz="18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18 11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br>
              <a:rPr lang="zh-CN" altLang="en-US" dirty="0">
                <a:cs typeface="Times New Roman" panose="02020603050405020304" pitchFamily="18" charset="0"/>
              </a:rPr>
            </a:br>
            <a:endParaRPr lang="en-US" altLang="zh-CN" dirty="0">
              <a:cs typeface="Times New Roman" panose="02020603050405020304" pitchFamily="18" charset="0"/>
            </a:endParaRPr>
          </a:p>
          <a:p>
            <a:pPr marL="266700" indent="-266700">
              <a:buNone/>
            </a:pPr>
            <a:r>
              <a:rPr lang="en-US" altLang="zh-CN" sz="2000" dirty="0">
                <a:cs typeface="Times New Roman" panose="02020603050405020304" pitchFamily="18" charset="0"/>
              </a:rPr>
              <a:t>B9. </a:t>
            </a:r>
            <a:r>
              <a:rPr lang="zh-CN" altLang="en-US" sz="2000" dirty="0">
                <a:cs typeface="Times New Roman" panose="02020603050405020304" pitchFamily="18" charset="0"/>
              </a:rPr>
              <a:t>计算</a:t>
            </a:r>
            <a:r>
              <a:rPr lang="en-US" altLang="zh-CN" sz="2000" dirty="0">
                <a:cs typeface="Times New Roman" panose="02020603050405020304" pitchFamily="18" charset="0"/>
              </a:rPr>
              <a:t>a/b</a:t>
            </a:r>
            <a:r>
              <a:rPr lang="zh-CN" altLang="en-US" sz="2000" dirty="0">
                <a:cs typeface="Times New Roman" panose="02020603050405020304" pitchFamily="18" charset="0"/>
              </a:rPr>
              <a:t>的小数值，</a:t>
            </a:r>
            <a:r>
              <a:rPr lang="en-US" altLang="zh-CN" sz="2000" dirty="0">
                <a:cs typeface="Times New Roman" panose="02020603050405020304" pitchFamily="18" charset="0"/>
              </a:rPr>
              <a:t>0&lt;a&lt;b&lt;32767</a:t>
            </a:r>
            <a:r>
              <a:rPr lang="zh-CN" altLang="en-US" sz="2000" dirty="0">
                <a:cs typeface="Times New Roman" panose="02020603050405020304" pitchFamily="18" charset="0"/>
              </a:rPr>
              <a:t>。若能除尽，则直接显示结果，例如</a:t>
            </a:r>
            <a:r>
              <a:rPr lang="en-US" altLang="zh-CN" sz="2000" dirty="0">
                <a:cs typeface="Times New Roman" panose="02020603050405020304" pitchFamily="18" charset="0"/>
              </a:rPr>
              <a:t>3/5=0.6</a:t>
            </a:r>
            <a:r>
              <a:rPr lang="zh-CN" altLang="en-US" sz="2000" dirty="0">
                <a:cs typeface="Times New Roman" panose="02020603050405020304" pitchFamily="18" charset="0"/>
              </a:rPr>
              <a:t>。若不能除尽，则用循环节显示其精确结果，例如</a:t>
            </a:r>
            <a:r>
              <a:rPr lang="en-US" altLang="zh-CN" sz="2000" dirty="0">
                <a:cs typeface="Times New Roman" panose="02020603050405020304" pitchFamily="18" charset="0"/>
              </a:rPr>
              <a:t>116/165=0.703(03)</a:t>
            </a:r>
            <a:r>
              <a:rPr lang="zh-CN" altLang="en-US" sz="2000" dirty="0">
                <a:cs typeface="Times New Roman" panose="02020603050405020304" pitchFamily="18" charset="0"/>
              </a:rPr>
              <a:t>，其中括号内标示出循环节。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cs typeface="Times New Roman" panose="02020603050405020304" pitchFamily="18" charset="0"/>
              </a:rPr>
              <a:t>这里指的是数学中的除法，不是计算机中的整数除法，因此结果不是</a:t>
            </a:r>
            <a:r>
              <a:rPr lang="en-US" altLang="zh-CN" dirty="0">
                <a:cs typeface="Times New Roman" panose="02020603050405020304" pitchFamily="18" charset="0"/>
              </a:rPr>
              <a:t>0</a:t>
            </a:r>
            <a:r>
              <a:rPr lang="zh-CN" altLang="en-US" dirty="0">
                <a:cs typeface="Times New Roman" panose="02020603050405020304" pitchFamily="18" charset="0"/>
              </a:rPr>
              <a:t>。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cs typeface="Times New Roman" panose="02020603050405020304" pitchFamily="18" charset="0"/>
              </a:rPr>
              <a:t>不得使用数组或动态分配空间等技术。</a:t>
            </a:r>
            <a:endParaRPr lang="en-US" altLang="zh-CN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799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492AAB-0181-4B34-A9D7-95F074EEC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指针类型变量的声明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9B607B-F8BD-435E-BB5E-DBC9458E1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</a:rPr>
              <a:t>指针变量</a:t>
            </a:r>
            <a:r>
              <a:rPr lang="zh-CN" altLang="en-US" dirty="0"/>
              <a:t>也占据内存空间（在</a:t>
            </a:r>
            <a:r>
              <a:rPr lang="en-US" altLang="zh-CN" dirty="0"/>
              <a:t>32/64</a:t>
            </a:r>
            <a:r>
              <a:rPr lang="zh-CN" altLang="en-US" dirty="0"/>
              <a:t>位系统上占</a:t>
            </a:r>
            <a:r>
              <a:rPr lang="en-US" altLang="zh-CN" dirty="0"/>
              <a:t>4/8</a:t>
            </a:r>
            <a:r>
              <a:rPr lang="zh-CN" altLang="en-US" dirty="0"/>
              <a:t>字节），但由于指针变量的</a:t>
            </a:r>
            <a:r>
              <a:rPr lang="zh-CN" altLang="en-US" dirty="0">
                <a:solidFill>
                  <a:srgbClr val="00B050"/>
                </a:solidFill>
              </a:rPr>
              <a:t>内容是其所指变量的（起始）地址</a:t>
            </a:r>
            <a:r>
              <a:rPr lang="zh-CN" altLang="en-US" dirty="0"/>
              <a:t>，因此只有依托其所指向的地址才有实际意义</a:t>
            </a:r>
          </a:p>
          <a:p>
            <a:endParaRPr lang="en-US" altLang="zh-CN" dirty="0"/>
          </a:p>
          <a:p>
            <a:r>
              <a:rPr lang="zh-CN" altLang="en-US" dirty="0"/>
              <a:t>指针变量使用指针运算符“</a:t>
            </a:r>
            <a:r>
              <a:rPr lang="en-US" altLang="zh-CN" dirty="0">
                <a:solidFill>
                  <a:srgbClr val="FF0000"/>
                </a:solidFill>
              </a:rPr>
              <a:t>*</a:t>
            </a:r>
            <a:r>
              <a:rPr lang="en-US" altLang="zh-CN" dirty="0"/>
              <a:t>”</a:t>
            </a:r>
            <a:r>
              <a:rPr lang="zh-CN" altLang="en-US" dirty="0"/>
              <a:t>来声明，一般形式：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0070C0"/>
                </a:solidFill>
              </a:rPr>
              <a:t>类型 *指针变量名</a:t>
            </a:r>
            <a:r>
              <a:rPr lang="en-US" altLang="zh-CN" dirty="0">
                <a:solidFill>
                  <a:srgbClr val="0070C0"/>
                </a:solidFill>
              </a:rPr>
              <a:t>;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zh-CN" altLang="en-US" dirty="0"/>
              <a:t>如：</a:t>
            </a:r>
            <a:r>
              <a:rPr lang="en-US" altLang="zh-CN" dirty="0"/>
              <a:t>int *</a:t>
            </a:r>
            <a:r>
              <a:rPr lang="en-US" altLang="zh-CN" dirty="0" err="1"/>
              <a:t>ip</a:t>
            </a:r>
            <a:r>
              <a:rPr lang="en-US" altLang="zh-CN" dirty="0"/>
              <a:t>; //</a:t>
            </a:r>
            <a:r>
              <a:rPr lang="zh-CN" altLang="en-US" dirty="0"/>
              <a:t>一个可以指向整型变量的指针变量</a:t>
            </a:r>
            <a:r>
              <a:rPr lang="en-US" altLang="zh-CN" dirty="0" err="1"/>
              <a:t>ip</a:t>
            </a:r>
            <a:endParaRPr lang="en-US" altLang="zh-CN" dirty="0"/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dirty="0"/>
              <a:t>char *next; //</a:t>
            </a:r>
            <a:r>
              <a:rPr lang="zh-CN" altLang="en-US" dirty="0"/>
              <a:t>一个可以指向字符型变量的指针变量</a:t>
            </a:r>
            <a:r>
              <a:rPr lang="en-US" altLang="zh-CN" dirty="0" err="1"/>
              <a:t>ip</a:t>
            </a:r>
            <a:endParaRPr lang="en-US" altLang="zh-CN" dirty="0"/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dirty="0"/>
              <a:t>float *</a:t>
            </a:r>
            <a:r>
              <a:rPr lang="en-US" altLang="zh-CN" dirty="0" err="1"/>
              <a:t>fp</a:t>
            </a:r>
            <a:r>
              <a:rPr lang="en-US" altLang="zh-CN" dirty="0"/>
              <a:t>;    //</a:t>
            </a:r>
            <a:r>
              <a:rPr lang="zh-CN" altLang="en-US" dirty="0"/>
              <a:t>一个可以指向</a:t>
            </a:r>
            <a:r>
              <a:rPr lang="en-US" altLang="zh-CN" dirty="0"/>
              <a:t>float</a:t>
            </a:r>
            <a:r>
              <a:rPr lang="zh-CN" altLang="en-US" dirty="0"/>
              <a:t>型变量的指针变量</a:t>
            </a:r>
            <a:r>
              <a:rPr lang="en-US" altLang="zh-CN" dirty="0" err="1"/>
              <a:t>ip</a:t>
            </a:r>
            <a:endParaRPr lang="en-US" altLang="zh-CN" dirty="0"/>
          </a:p>
          <a:p>
            <a:pPr marL="538163" lvl="1">
              <a:buNone/>
            </a:pPr>
            <a:r>
              <a:rPr lang="zh-CN" altLang="en-US" dirty="0">
                <a:solidFill>
                  <a:srgbClr val="00B050"/>
                </a:solidFill>
              </a:rPr>
              <a:t>此后需将该指针变量指向该类型的某个变量（或地址）</a:t>
            </a:r>
            <a:endParaRPr lang="en-US" altLang="zh-CN" dirty="0">
              <a:solidFill>
                <a:srgbClr val="00B05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88581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F8CF059-AA23-481A-967A-99BBBBBBD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自我介绍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5182183-D144-4168-9454-7AFE7E401C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主讲：</a:t>
            </a:r>
          </a:p>
          <a:p>
            <a:pPr lvl="1">
              <a:spcBef>
                <a:spcPts val="0"/>
              </a:spcBef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网络空间安全学院，李卫海 副教授</a:t>
            </a:r>
          </a:p>
          <a:p>
            <a:pPr lvl="2">
              <a:spcBef>
                <a:spcPts val="0"/>
              </a:spcBef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邮箱：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whli@ustc.edu.cn</a:t>
            </a:r>
          </a:p>
          <a:p>
            <a:pPr lvl="2">
              <a:spcBef>
                <a:spcPts val="0"/>
              </a:spcBef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办公室：西区科技楼西楼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1703</a:t>
            </a:r>
          </a:p>
          <a:p>
            <a:pPr lvl="2">
              <a:spcBef>
                <a:spcPts val="0"/>
              </a:spcBef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办公电话：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63600682</a:t>
            </a:r>
          </a:p>
          <a:p>
            <a:pPr lvl="1"/>
            <a:r>
              <a:rPr lang="zh-CN" altLang="en-US" dirty="0">
                <a:latin typeface="楷体" panose="02010609060101010101" pitchFamily="49" charset="-122"/>
              </a:rPr>
              <a:t>计算机科学与技术学院，孙广中 副教授</a:t>
            </a:r>
            <a:endParaRPr lang="en-US" altLang="zh-CN" dirty="0">
              <a:latin typeface="楷体" panose="02010609060101010101" pitchFamily="49" charset="-122"/>
            </a:endParaRPr>
          </a:p>
          <a:p>
            <a:pPr lvl="2"/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</a:rPr>
              <a:t>邮箱：</a:t>
            </a:r>
            <a:r>
              <a:rPr lang="en-US" altLang="zh-CN" dirty="0">
                <a:solidFill>
                  <a:srgbClr val="FF0000"/>
                </a:solidFill>
                <a:latin typeface="楷体" panose="02010609060101010101" pitchFamily="49" charset="-122"/>
              </a:rPr>
              <a:t>gzsun@ustc.edu.cn</a:t>
            </a:r>
          </a:p>
          <a:p>
            <a:pPr lvl="2"/>
            <a:r>
              <a:rPr lang="zh-CN" altLang="en-US" dirty="0">
                <a:latin typeface="楷体" panose="02010609060101010101" pitchFamily="49" charset="-122"/>
              </a:rPr>
              <a:t>办公室：西区电三楼</a:t>
            </a:r>
            <a:r>
              <a:rPr lang="en-US" altLang="zh-CN" dirty="0">
                <a:latin typeface="楷体" panose="02010609060101010101" pitchFamily="49" charset="-122"/>
              </a:rPr>
              <a:t>631</a:t>
            </a:r>
          </a:p>
          <a:p>
            <a:pPr lvl="2"/>
            <a:r>
              <a:rPr lang="zh-CN" altLang="en-US" dirty="0">
                <a:latin typeface="楷体" panose="02010609060101010101" pitchFamily="49" charset="-122"/>
              </a:rPr>
              <a:t>办公电话：</a:t>
            </a:r>
            <a:r>
              <a:rPr lang="en-US" altLang="zh-CN" dirty="0">
                <a:latin typeface="楷体" panose="02010609060101010101" pitchFamily="49" charset="-122"/>
              </a:rPr>
              <a:t>63602443</a:t>
            </a:r>
          </a:p>
          <a:p>
            <a:pPr lvl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助教：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dirty="0">
                <a:latin typeface="楷体" panose="02010609060101010101" pitchFamily="49" charset="-122"/>
              </a:rPr>
              <a:t>朱心远，</a:t>
            </a:r>
            <a:r>
              <a:rPr lang="en-US" altLang="zh-CN" dirty="0">
                <a:latin typeface="楷体" panose="02010609060101010101" pitchFamily="49" charset="-122"/>
              </a:rPr>
              <a:t>zhuxinyuan@mail.ustc.edu.cn</a:t>
            </a:r>
          </a:p>
          <a:p>
            <a:pPr lvl="1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王健，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wangjian1227@mail.ustc.edu.cn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EADEDE-2231-4D11-92C6-BC240E92F1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977" y="213028"/>
            <a:ext cx="2012692" cy="28832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D2DECF6-355C-4A05-9EC6-C151B6CC9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725" y="86799"/>
            <a:ext cx="3965331" cy="269806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5D56C0E-A742-443F-996F-89B1E079B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783" y="2911088"/>
            <a:ext cx="4171217" cy="321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3616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>
            <a:extLst>
              <a:ext uri="{FF2B5EF4-FFF2-40B4-BE49-F238E27FC236}">
                <a16:creationId xmlns:a16="http://schemas.microsoft.com/office/drawing/2014/main" id="{5D90A969-0525-4C14-BBD8-08CF7AD918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22239"/>
            <a:ext cx="7543800" cy="642937"/>
          </a:xfrm>
        </p:spPr>
        <p:txBody>
          <a:bodyPr/>
          <a:lstStyle/>
          <a:p>
            <a:pPr eaLnBrk="1" hangingPunct="1"/>
            <a:r>
              <a:rPr lang="zh-CN" altLang="en-US" sz="3500" dirty="0">
                <a:latin typeface="+mj-ea"/>
              </a:rPr>
              <a:t>函数指针</a:t>
            </a:r>
          </a:p>
        </p:txBody>
      </p:sp>
      <p:sp>
        <p:nvSpPr>
          <p:cNvPr id="5122" name="Rectangle 4">
            <a:extLst>
              <a:ext uri="{FF2B5EF4-FFF2-40B4-BE49-F238E27FC236}">
                <a16:creationId xmlns:a16="http://schemas.microsoft.com/office/drawing/2014/main" id="{7C7759AD-EB4C-41AC-993F-736933FE0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50" y="1773238"/>
            <a:ext cx="8496300" cy="265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266700"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    </a:t>
            </a:r>
            <a:r>
              <a:rPr lang="zh-CN" altLang="en-US" dirty="0"/>
              <a:t>程序运行期间，每个函数都会占用一段连续的内存空间。而函数名就是该函数所占内存区域的起始地址</a:t>
            </a:r>
            <a:r>
              <a:rPr lang="en-US" altLang="zh-CN" dirty="0"/>
              <a:t>(</a:t>
            </a:r>
            <a:r>
              <a:rPr lang="zh-CN" altLang="en-US" dirty="0"/>
              <a:t>也称“入口地址”</a:t>
            </a:r>
            <a:r>
              <a:rPr lang="en-US" altLang="zh-CN" dirty="0"/>
              <a:t>)</a:t>
            </a:r>
            <a:r>
              <a:rPr lang="zh-CN" altLang="en-US" dirty="0"/>
              <a:t>。我们可以将函数的入口地址赋给一个指针变量，使该指针变量指向该函数。然后通过指针变量就可以调用这个函数。这种指向函数的指针变量称为“函数指针”。</a:t>
            </a:r>
          </a:p>
        </p:txBody>
      </p:sp>
    </p:spTree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4">
            <a:extLst>
              <a:ext uri="{FF2B5EF4-FFF2-40B4-BE49-F238E27FC236}">
                <a16:creationId xmlns:a16="http://schemas.microsoft.com/office/drawing/2014/main" id="{EC3450AA-55ED-465B-AF24-1C47FBA420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00908" y="122239"/>
            <a:ext cx="8124092" cy="1120407"/>
          </a:xfrm>
        </p:spPr>
        <p:txBody>
          <a:bodyPr/>
          <a:lstStyle/>
          <a:p>
            <a:pPr eaLnBrk="1" hangingPunct="1"/>
            <a:r>
              <a:rPr lang="zh-CN" altLang="en-US" sz="3500" dirty="0">
                <a:latin typeface="+mj-ea"/>
              </a:rPr>
              <a:t>函数指针</a:t>
            </a:r>
          </a:p>
        </p:txBody>
      </p:sp>
      <p:sp>
        <p:nvSpPr>
          <p:cNvPr id="6146" name="Rectangle 5">
            <a:extLst>
              <a:ext uri="{FF2B5EF4-FFF2-40B4-BE49-F238E27FC236}">
                <a16:creationId xmlns:a16="http://schemas.microsoft.com/office/drawing/2014/main" id="{EBE4F622-7117-482C-A80B-5048FA8D0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4825" y="1395880"/>
            <a:ext cx="8713788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266700"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    </a:t>
            </a:r>
            <a:r>
              <a:rPr lang="zh-CN" altLang="en-US"/>
              <a:t>函数指针定义的一般形式为：</a:t>
            </a:r>
          </a:p>
          <a:p>
            <a:r>
              <a:rPr lang="zh-CN" altLang="en-US">
                <a:solidFill>
                  <a:srgbClr val="FF0000"/>
                </a:solidFill>
              </a:rPr>
              <a:t>类型名 </a:t>
            </a:r>
            <a:r>
              <a:rPr lang="en-US" altLang="zh-CN">
                <a:solidFill>
                  <a:srgbClr val="FF0000"/>
                </a:solidFill>
              </a:rPr>
              <a:t>(* </a:t>
            </a:r>
            <a:r>
              <a:rPr lang="zh-CN" altLang="en-US">
                <a:solidFill>
                  <a:srgbClr val="FF0000"/>
                </a:solidFill>
              </a:rPr>
              <a:t>指针变量名</a:t>
            </a:r>
            <a:r>
              <a:rPr lang="en-US" altLang="zh-CN">
                <a:solidFill>
                  <a:srgbClr val="FF0000"/>
                </a:solidFill>
              </a:rPr>
              <a:t>)(</a:t>
            </a:r>
            <a:r>
              <a:rPr lang="zh-CN" altLang="en-US">
                <a:solidFill>
                  <a:srgbClr val="FF0000"/>
                </a:solidFill>
              </a:rPr>
              <a:t>参数类型</a:t>
            </a:r>
            <a:r>
              <a:rPr lang="en-US" altLang="zh-CN">
                <a:solidFill>
                  <a:srgbClr val="FF0000"/>
                </a:solidFill>
              </a:rPr>
              <a:t>1, </a:t>
            </a:r>
            <a:r>
              <a:rPr lang="zh-CN" altLang="en-US">
                <a:solidFill>
                  <a:srgbClr val="FF0000"/>
                </a:solidFill>
              </a:rPr>
              <a:t>参数类型</a:t>
            </a:r>
            <a:r>
              <a:rPr lang="en-US" altLang="zh-CN">
                <a:solidFill>
                  <a:srgbClr val="FF0000"/>
                </a:solidFill>
              </a:rPr>
              <a:t>2,…);</a:t>
            </a:r>
          </a:p>
          <a:p>
            <a:r>
              <a:rPr lang="en-US" altLang="zh-CN"/>
              <a:t>    </a:t>
            </a:r>
            <a:r>
              <a:rPr lang="zh-CN" altLang="en-US"/>
              <a:t>其中“类型名”表示被指函数的返回值的类型。“</a:t>
            </a:r>
            <a:r>
              <a:rPr lang="en-US" altLang="zh-CN"/>
              <a:t>(</a:t>
            </a:r>
            <a:r>
              <a:rPr lang="zh-CN" altLang="en-US"/>
              <a:t>参数类型</a:t>
            </a:r>
            <a:r>
              <a:rPr lang="en-US" altLang="zh-CN"/>
              <a:t>1, </a:t>
            </a:r>
            <a:r>
              <a:rPr lang="zh-CN" altLang="en-US"/>
              <a:t>参数类型</a:t>
            </a:r>
            <a:r>
              <a:rPr lang="en-US" altLang="zh-CN"/>
              <a:t>2,……)”</a:t>
            </a:r>
            <a:r>
              <a:rPr lang="zh-CN" altLang="en-US"/>
              <a:t>中则依次列出了被指函数的所有参数的类型。例如：</a:t>
            </a:r>
          </a:p>
          <a:p>
            <a:r>
              <a:rPr lang="zh-CN" altLang="en-US"/>
              <a:t>	</a:t>
            </a:r>
            <a:r>
              <a:rPr lang="en-US" altLang="zh-CN">
                <a:solidFill>
                  <a:srgbClr val="FF0000"/>
                </a:solidFill>
              </a:rPr>
              <a:t>int (*pf)(int ,char);</a:t>
            </a:r>
          </a:p>
          <a:p>
            <a:r>
              <a:rPr lang="en-US" altLang="zh-CN"/>
              <a:t>    </a:t>
            </a:r>
            <a:r>
              <a:rPr lang="zh-CN" altLang="en-US"/>
              <a:t>表示</a:t>
            </a:r>
            <a:r>
              <a:rPr lang="en-US" altLang="zh-CN"/>
              <a:t>pf</a:t>
            </a:r>
            <a:r>
              <a:rPr lang="zh-CN" altLang="en-US"/>
              <a:t>是一个函数指针，它所指向的函数，返回值类型应是</a:t>
            </a:r>
            <a:r>
              <a:rPr lang="en-US" altLang="zh-CN"/>
              <a:t>int</a:t>
            </a:r>
            <a:r>
              <a:rPr lang="zh-CN" altLang="en-US"/>
              <a:t>，该函数应有两个参数，第一个是</a:t>
            </a:r>
            <a:r>
              <a:rPr lang="en-US" altLang="zh-CN"/>
              <a:t>int </a:t>
            </a:r>
            <a:r>
              <a:rPr lang="zh-CN" altLang="en-US"/>
              <a:t>类型，第二个是</a:t>
            </a:r>
            <a:r>
              <a:rPr lang="en-US" altLang="zh-CN"/>
              <a:t>char</a:t>
            </a:r>
            <a:r>
              <a:rPr lang="zh-CN" altLang="en-US"/>
              <a:t>类型。</a:t>
            </a:r>
          </a:p>
        </p:txBody>
      </p:sp>
    </p:spTree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4">
            <a:extLst>
              <a:ext uri="{FF2B5EF4-FFF2-40B4-BE49-F238E27FC236}">
                <a16:creationId xmlns:a16="http://schemas.microsoft.com/office/drawing/2014/main" id="{1A5D2AE5-3617-4043-84F4-2B5BC0C07B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76400" y="778732"/>
            <a:ext cx="7543800" cy="642937"/>
          </a:xfrm>
        </p:spPr>
        <p:txBody>
          <a:bodyPr/>
          <a:lstStyle/>
          <a:p>
            <a:pPr eaLnBrk="1" hangingPunct="1"/>
            <a:r>
              <a:rPr lang="zh-CN" altLang="en-US" sz="3500" dirty="0">
                <a:latin typeface="+mj-ea"/>
              </a:rPr>
              <a:t>函数指针</a:t>
            </a:r>
          </a:p>
        </p:txBody>
      </p:sp>
      <p:sp>
        <p:nvSpPr>
          <p:cNvPr id="7170" name="Rectangle 5">
            <a:extLst>
              <a:ext uri="{FF2B5EF4-FFF2-40B4-BE49-F238E27FC236}">
                <a16:creationId xmlns:a16="http://schemas.microsoft.com/office/drawing/2014/main" id="{2CFB24A7-49F1-4520-BE36-67772841F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754" y="2192903"/>
            <a:ext cx="9673859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266700"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  </a:t>
            </a:r>
            <a:r>
              <a:rPr lang="zh-CN" altLang="en-US" dirty="0"/>
              <a:t>可以用一个原型匹配的函数的名字给一个函数指针赋值。要通过函数指针调用它所指向的函数，写法为：</a:t>
            </a:r>
          </a:p>
          <a:p>
            <a:r>
              <a:rPr lang="zh-CN" altLang="en-US" dirty="0"/>
              <a:t>    </a:t>
            </a:r>
            <a:r>
              <a:rPr lang="zh-CN" altLang="en-US" dirty="0">
                <a:solidFill>
                  <a:srgbClr val="FF0000"/>
                </a:solidFill>
              </a:rPr>
              <a:t>函数指针名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实参表</a:t>
            </a:r>
            <a:r>
              <a:rPr lang="en-US" altLang="zh-CN" dirty="0">
                <a:solidFill>
                  <a:srgbClr val="FF0000"/>
                </a:solidFill>
              </a:rPr>
              <a:t>);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下面的程序说明了函数指针的用法</a:t>
            </a:r>
          </a:p>
        </p:txBody>
      </p:sp>
    </p:spTree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4">
            <a:extLst>
              <a:ext uri="{FF2B5EF4-FFF2-40B4-BE49-F238E27FC236}">
                <a16:creationId xmlns:a16="http://schemas.microsoft.com/office/drawing/2014/main" id="{2F5838CF-B3E8-4310-B461-D501C9316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"/>
            <a:ext cx="8928100" cy="692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266700">
              <a:tabLst>
                <a:tab pos="266700" algn="l"/>
              </a:tabLst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>
              <a:tabLst>
                <a:tab pos="266700" algn="l"/>
              </a:tabLst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>
              <a:tabLst>
                <a:tab pos="266700" algn="l"/>
              </a:tabLst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>
              <a:tabLst>
                <a:tab pos="266700" algn="l"/>
              </a:tabLst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>
              <a:tabLst>
                <a:tab pos="266700" algn="l"/>
              </a:tabLst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266700" algn="l"/>
              </a:tabLst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266700" algn="l"/>
              </a:tabLst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266700" algn="l"/>
              </a:tabLst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266700" algn="l"/>
              </a:tabLst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#include &lt;</a:t>
            </a:r>
            <a:r>
              <a:rPr lang="en-US" altLang="zh-CN" dirty="0" err="1"/>
              <a:t>stdio.h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void </a:t>
            </a:r>
            <a:r>
              <a:rPr lang="en-US" altLang="zh-CN" dirty="0" err="1"/>
              <a:t>PrintMin</a:t>
            </a:r>
            <a:r>
              <a:rPr lang="en-US" altLang="zh-CN" dirty="0"/>
              <a:t>(int </a:t>
            </a:r>
            <a:r>
              <a:rPr lang="en-US" altLang="zh-CN" dirty="0" err="1"/>
              <a:t>a,int</a:t>
            </a:r>
            <a:r>
              <a:rPr lang="en-US" altLang="zh-CN" dirty="0"/>
              <a:t> b)</a:t>
            </a:r>
          </a:p>
          <a:p>
            <a:r>
              <a:rPr lang="en-US" altLang="zh-CN" dirty="0"/>
              <a:t>{</a:t>
            </a:r>
          </a:p>
          <a:p>
            <a:r>
              <a:rPr lang="en-US" altLang="zh-CN" dirty="0"/>
              <a:t>	if( a&lt;b )</a:t>
            </a:r>
          </a:p>
          <a:p>
            <a:r>
              <a:rPr lang="en-US" altLang="zh-CN" dirty="0"/>
              <a:t>		</a:t>
            </a:r>
            <a:r>
              <a:rPr lang="en-US" altLang="zh-CN" dirty="0" err="1"/>
              <a:t>printf</a:t>
            </a:r>
            <a:r>
              <a:rPr lang="en-US" altLang="zh-CN" dirty="0"/>
              <a:t>("%</a:t>
            </a:r>
            <a:r>
              <a:rPr lang="en-US" altLang="zh-CN" dirty="0" err="1"/>
              <a:t>d",a</a:t>
            </a:r>
            <a:r>
              <a:rPr lang="en-US" altLang="zh-CN" dirty="0"/>
              <a:t>);</a:t>
            </a:r>
          </a:p>
          <a:p>
            <a:r>
              <a:rPr lang="en-US" altLang="zh-CN" dirty="0"/>
              <a:t>	else</a:t>
            </a:r>
          </a:p>
          <a:p>
            <a:r>
              <a:rPr lang="en-US" altLang="zh-CN" dirty="0"/>
              <a:t>		</a:t>
            </a:r>
            <a:r>
              <a:rPr lang="en-US" altLang="zh-CN" dirty="0" err="1"/>
              <a:t>printf</a:t>
            </a:r>
            <a:r>
              <a:rPr lang="en-US" altLang="zh-CN" dirty="0"/>
              <a:t>("%</a:t>
            </a:r>
            <a:r>
              <a:rPr lang="en-US" altLang="zh-CN" dirty="0" err="1"/>
              <a:t>d",b</a:t>
            </a:r>
            <a:r>
              <a:rPr lang="en-US" altLang="zh-CN" dirty="0"/>
              <a:t>);</a:t>
            </a:r>
          </a:p>
          <a:p>
            <a:r>
              <a:rPr lang="en-US" altLang="zh-CN" dirty="0"/>
              <a:t>}</a:t>
            </a:r>
          </a:p>
          <a:p>
            <a:r>
              <a:rPr lang="en-US" altLang="zh-CN" dirty="0"/>
              <a:t>int main(){</a:t>
            </a:r>
          </a:p>
          <a:p>
            <a:r>
              <a:rPr lang="en-US" altLang="zh-CN" dirty="0"/>
              <a:t>    void (* pf)(int ,int);</a:t>
            </a:r>
          </a:p>
          <a:p>
            <a:r>
              <a:rPr lang="en-US" altLang="zh-CN" dirty="0"/>
              <a:t>    int x = 4, y = 5;			</a:t>
            </a:r>
          </a:p>
          <a:p>
            <a:r>
              <a:rPr lang="en-US" altLang="zh-CN" dirty="0"/>
              <a:t>    </a:t>
            </a:r>
            <a:r>
              <a:rPr lang="en-US" altLang="zh-CN" dirty="0">
                <a:solidFill>
                  <a:srgbClr val="FF0000"/>
                </a:solidFill>
              </a:rPr>
              <a:t>pf = </a:t>
            </a:r>
            <a:r>
              <a:rPr lang="en-US" altLang="zh-CN" dirty="0" err="1">
                <a:solidFill>
                  <a:srgbClr val="FF0000"/>
                </a:solidFill>
              </a:rPr>
              <a:t>PrintMin</a:t>
            </a:r>
            <a:r>
              <a:rPr lang="en-US" altLang="zh-CN" dirty="0">
                <a:solidFill>
                  <a:srgbClr val="FF0000"/>
                </a:solidFill>
              </a:rPr>
              <a:t>;   pf(</a:t>
            </a:r>
            <a:r>
              <a:rPr lang="en-US" altLang="zh-CN" dirty="0" err="1">
                <a:solidFill>
                  <a:srgbClr val="FF0000"/>
                </a:solidFill>
              </a:rPr>
              <a:t>x,y</a:t>
            </a:r>
            <a:r>
              <a:rPr lang="en-US" altLang="zh-CN" dirty="0">
                <a:solidFill>
                  <a:srgbClr val="FF0000"/>
                </a:solidFill>
              </a:rPr>
              <a:t>);</a:t>
            </a:r>
            <a:r>
              <a:rPr lang="en-US" altLang="zh-CN" dirty="0"/>
              <a:t>			</a:t>
            </a:r>
          </a:p>
          <a:p>
            <a:r>
              <a:rPr lang="en-US" altLang="zh-CN" dirty="0"/>
              <a:t>    return 0;</a:t>
            </a:r>
          </a:p>
          <a:p>
            <a:r>
              <a:rPr lang="en-US" altLang="zh-CN" dirty="0"/>
              <a:t>}</a:t>
            </a:r>
          </a:p>
          <a:p>
            <a:r>
              <a:rPr lang="zh-CN" altLang="en-US" dirty="0"/>
              <a:t>上面的程序输出结果是：</a:t>
            </a:r>
          </a:p>
          <a:p>
            <a:r>
              <a:rPr lang="en-US" altLang="zh-CN" dirty="0"/>
              <a:t>4</a:t>
            </a:r>
          </a:p>
        </p:txBody>
      </p:sp>
    </p:spTree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4">
            <a:extLst>
              <a:ext uri="{FF2B5EF4-FFF2-40B4-BE49-F238E27FC236}">
                <a16:creationId xmlns:a16="http://schemas.microsoft.com/office/drawing/2014/main" id="{0F992DAA-CA6C-486F-AA2D-4DE3DA8CDA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22239"/>
            <a:ext cx="7543800" cy="642937"/>
          </a:xfrm>
        </p:spPr>
        <p:txBody>
          <a:bodyPr/>
          <a:lstStyle/>
          <a:p>
            <a:pPr eaLnBrk="1" hangingPunct="1"/>
            <a:r>
              <a:rPr lang="zh-CN" altLang="en-US" sz="3500" dirty="0">
                <a:latin typeface="+mj-ea"/>
              </a:rPr>
              <a:t>函数指针应用：快速排序库函数</a:t>
            </a:r>
            <a:r>
              <a:rPr lang="en-US" altLang="zh-CN" sz="3500" dirty="0" err="1">
                <a:latin typeface="+mj-ea"/>
              </a:rPr>
              <a:t>qsort</a:t>
            </a:r>
            <a:endParaRPr lang="en-US" altLang="zh-CN" sz="3500" dirty="0">
              <a:latin typeface="+mj-ea"/>
            </a:endParaRPr>
          </a:p>
        </p:txBody>
      </p:sp>
      <p:sp>
        <p:nvSpPr>
          <p:cNvPr id="9218" name="Rectangle 5">
            <a:extLst>
              <a:ext uri="{FF2B5EF4-FFF2-40B4-BE49-F238E27FC236}">
                <a16:creationId xmlns:a16="http://schemas.microsoft.com/office/drawing/2014/main" id="{BD5ABD92-D6B0-44E2-AC63-BAACCFFC695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31951" y="836613"/>
            <a:ext cx="8856663" cy="4411662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CN" sz="2600" dirty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600" dirty="0">
                <a:solidFill>
                  <a:srgbClr val="FF0000"/>
                </a:solidFill>
              </a:rPr>
              <a:t>void </a:t>
            </a:r>
            <a:r>
              <a:rPr lang="en-US" altLang="zh-CN" sz="2600" dirty="0" err="1">
                <a:solidFill>
                  <a:srgbClr val="FF0000"/>
                </a:solidFill>
              </a:rPr>
              <a:t>qsort</a:t>
            </a:r>
            <a:r>
              <a:rPr lang="en-US" altLang="zh-CN" sz="2600" dirty="0">
                <a:solidFill>
                  <a:srgbClr val="FF0000"/>
                </a:solidFill>
              </a:rPr>
              <a:t>(void *base, int </a:t>
            </a:r>
            <a:r>
              <a:rPr lang="en-US" altLang="zh-CN" sz="2600" dirty="0" err="1">
                <a:solidFill>
                  <a:srgbClr val="FF0000"/>
                </a:solidFill>
              </a:rPr>
              <a:t>nelem</a:t>
            </a:r>
            <a:r>
              <a:rPr lang="en-US" altLang="zh-CN" sz="2600" dirty="0">
                <a:solidFill>
                  <a:srgbClr val="FF0000"/>
                </a:solidFill>
              </a:rPr>
              <a:t>, unsigned int width,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600" dirty="0">
                <a:solidFill>
                  <a:srgbClr val="FF0000"/>
                </a:solidFill>
              </a:rPr>
              <a:t>    int ( * </a:t>
            </a:r>
            <a:r>
              <a:rPr lang="en-US" altLang="zh-CN" sz="2600" dirty="0" err="1">
                <a:solidFill>
                  <a:srgbClr val="FF0000"/>
                </a:solidFill>
              </a:rPr>
              <a:t>pfCompare</a:t>
            </a:r>
            <a:r>
              <a:rPr lang="en-US" altLang="zh-CN" sz="2600" dirty="0">
                <a:solidFill>
                  <a:srgbClr val="FF0000"/>
                </a:solidFill>
              </a:rPr>
              <a:t>)( const void *, const void *));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CN" sz="2600" dirty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600" dirty="0"/>
              <a:t>    base</a:t>
            </a:r>
            <a:r>
              <a:rPr lang="zh-CN" altLang="en-US" sz="2600" dirty="0"/>
              <a:t>是待排序数组的起始地址，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600" dirty="0"/>
              <a:t>    </a:t>
            </a:r>
            <a:r>
              <a:rPr lang="en-US" altLang="zh-CN" sz="2600" dirty="0" err="1"/>
              <a:t>nelem</a:t>
            </a:r>
            <a:r>
              <a:rPr lang="zh-CN" altLang="en-US" sz="2600" dirty="0"/>
              <a:t>是待排序数组的元素个数，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600" dirty="0"/>
              <a:t>    </a:t>
            </a:r>
            <a:r>
              <a:rPr lang="en-US" altLang="zh-CN" sz="2600" dirty="0"/>
              <a:t>width</a:t>
            </a:r>
            <a:r>
              <a:rPr lang="zh-CN" altLang="en-US" sz="2600" dirty="0"/>
              <a:t>是待排序数组的每个元素的大小（以字节为单位）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600" dirty="0"/>
              <a:t>    </a:t>
            </a:r>
            <a:r>
              <a:rPr lang="en-US" altLang="zh-CN" sz="2600" dirty="0" err="1"/>
              <a:t>pfCompare</a:t>
            </a:r>
            <a:r>
              <a:rPr lang="zh-CN" altLang="en-US" sz="2600" dirty="0"/>
              <a:t>是一个函数指针，它指向一个“比较函数”。该比较函数应是返回值为</a:t>
            </a:r>
            <a:r>
              <a:rPr lang="en-US" altLang="zh-CN" sz="2600" dirty="0"/>
              <a:t>int,</a:t>
            </a:r>
            <a:r>
              <a:rPr lang="zh-CN" altLang="en-US" sz="2600" dirty="0"/>
              <a:t>有两个参数为</a:t>
            </a:r>
            <a:r>
              <a:rPr lang="en-US" altLang="zh-CN" sz="2600" dirty="0"/>
              <a:t>const void * </a:t>
            </a:r>
            <a:r>
              <a:rPr lang="zh-CN" altLang="en-US" sz="2600" dirty="0"/>
              <a:t>的函数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zh-CN" altLang="en-US" sz="2600" dirty="0"/>
          </a:p>
          <a:p>
            <a:pPr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600" dirty="0">
                <a:solidFill>
                  <a:srgbClr val="FF0000"/>
                </a:solidFill>
              </a:rPr>
              <a:t>int </a:t>
            </a:r>
            <a:r>
              <a:rPr lang="zh-CN" altLang="en-US" sz="2600" dirty="0">
                <a:solidFill>
                  <a:srgbClr val="FF0000"/>
                </a:solidFill>
              </a:rPr>
              <a:t>函数名</a:t>
            </a:r>
            <a:r>
              <a:rPr lang="en-US" altLang="zh-CN" sz="2600" dirty="0">
                <a:solidFill>
                  <a:srgbClr val="FF0000"/>
                </a:solidFill>
              </a:rPr>
              <a:t>(const void * elem1, const void * elem2);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CN" sz="2600" dirty="0"/>
          </a:p>
        </p:txBody>
      </p:sp>
    </p:spTree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4">
            <a:extLst>
              <a:ext uri="{FF2B5EF4-FFF2-40B4-BE49-F238E27FC236}">
                <a16:creationId xmlns:a16="http://schemas.microsoft.com/office/drawing/2014/main" id="{AEF5658B-C16A-4E1B-8C94-3F38C6D5B4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22239"/>
            <a:ext cx="7543800" cy="714375"/>
          </a:xfrm>
        </p:spPr>
        <p:txBody>
          <a:bodyPr/>
          <a:lstStyle/>
          <a:p>
            <a:pPr eaLnBrk="1" hangingPunct="1"/>
            <a:r>
              <a:rPr lang="zh-CN" altLang="en-US" b="0" dirty="0">
                <a:latin typeface="+mj-ea"/>
              </a:rPr>
              <a:t>快速排序库函数</a:t>
            </a:r>
            <a:r>
              <a:rPr lang="en-US" altLang="zh-CN" b="0" dirty="0" err="1">
                <a:latin typeface="+mj-ea"/>
              </a:rPr>
              <a:t>qsort</a:t>
            </a:r>
            <a:endParaRPr lang="en-US" altLang="zh-CN" b="0" dirty="0">
              <a:latin typeface="+mj-ea"/>
            </a:endParaRPr>
          </a:p>
        </p:txBody>
      </p:sp>
      <p:sp>
        <p:nvSpPr>
          <p:cNvPr id="10242" name="Rectangle 5">
            <a:extLst>
              <a:ext uri="{FF2B5EF4-FFF2-40B4-BE49-F238E27FC236}">
                <a16:creationId xmlns:a16="http://schemas.microsoft.com/office/drawing/2014/main" id="{C2B6C256-35AD-4B09-818A-946C8E3C50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1" y="1268414"/>
            <a:ext cx="8856663" cy="532923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dirty="0"/>
              <a:t>           </a:t>
            </a:r>
            <a:r>
              <a:rPr lang="en-US" altLang="zh-CN" dirty="0">
                <a:latin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</a:rPr>
              <a:t>排序就是一个不断比较并交换位置的过程。</a:t>
            </a:r>
            <a:r>
              <a:rPr lang="en-US" altLang="zh-CN" dirty="0" err="1">
                <a:latin typeface="宋体" panose="02010600030101010101" pitchFamily="2" charset="-122"/>
              </a:rPr>
              <a:t>qsort</a:t>
            </a:r>
            <a:r>
              <a:rPr lang="zh-CN" altLang="en-US" dirty="0">
                <a:latin typeface="宋体" panose="02010600030101010101" pitchFamily="2" charset="-122"/>
              </a:rPr>
              <a:t>如何在连元素的类型是什么都不知道的情况下，比较两个元素并判断哪个应该在前呢？答案是，</a:t>
            </a:r>
            <a:r>
              <a:rPr lang="en-US" altLang="zh-CN" dirty="0" err="1">
                <a:solidFill>
                  <a:srgbClr val="FF0000"/>
                </a:solidFill>
                <a:latin typeface="宋体" panose="02010600030101010101" pitchFamily="2" charset="-122"/>
              </a:rPr>
              <a:t>qsort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函数在执行期间，会通过</a:t>
            </a:r>
            <a:r>
              <a:rPr lang="en-US" altLang="zh-CN" dirty="0" err="1">
                <a:solidFill>
                  <a:srgbClr val="FF0000"/>
                </a:solidFill>
                <a:latin typeface="宋体" panose="02010600030101010101" pitchFamily="2" charset="-122"/>
              </a:rPr>
              <a:t>pfCompare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指针调用 “比较函数”，调用时将要比较的两个元素的地址传给“比较函数”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然后根据“比较函数”返回值判断两个元素哪个更应该排在前面。</a:t>
            </a:r>
            <a:r>
              <a:rPr lang="zh-CN" altLang="en-US" dirty="0">
                <a:latin typeface="宋体" panose="02010600030101010101" pitchFamily="2" charset="-122"/>
              </a:rPr>
              <a:t>这个“比较函数”不是</a:t>
            </a:r>
            <a:r>
              <a:rPr lang="en-US" altLang="zh-CN" dirty="0">
                <a:latin typeface="宋体" panose="02010600030101010101" pitchFamily="2" charset="-122"/>
              </a:rPr>
              <a:t>C/C++</a:t>
            </a:r>
            <a:r>
              <a:rPr lang="zh-CN" altLang="en-US" dirty="0">
                <a:latin typeface="宋体" panose="02010600030101010101" pitchFamily="2" charset="-122"/>
              </a:rPr>
              <a:t>的库函数，而是由使用</a:t>
            </a:r>
            <a:r>
              <a:rPr lang="en-US" altLang="zh-CN" dirty="0" err="1">
                <a:latin typeface="宋体" panose="02010600030101010101" pitchFamily="2" charset="-122"/>
              </a:rPr>
              <a:t>qsort</a:t>
            </a:r>
            <a:r>
              <a:rPr lang="zh-CN" altLang="en-US" dirty="0">
                <a:latin typeface="宋体" panose="02010600030101010101" pitchFamily="2" charset="-122"/>
              </a:rPr>
              <a:t>的程序员编写的。在调用</a:t>
            </a:r>
            <a:r>
              <a:rPr lang="en-US" altLang="zh-CN" dirty="0" err="1">
                <a:latin typeface="宋体" panose="02010600030101010101" pitchFamily="2" charset="-122"/>
              </a:rPr>
              <a:t>qsort</a:t>
            </a:r>
            <a:r>
              <a:rPr lang="zh-CN" altLang="en-US" dirty="0">
                <a:latin typeface="宋体" panose="02010600030101010101" pitchFamily="2" charset="-122"/>
              </a:rPr>
              <a:t>时</a:t>
            </a:r>
            <a:r>
              <a:rPr lang="en-US" altLang="zh-CN" dirty="0">
                <a:latin typeface="宋体" panose="02010600030101010101" pitchFamily="2" charset="-122"/>
              </a:rPr>
              <a:t>,</a:t>
            </a:r>
            <a:r>
              <a:rPr lang="zh-CN" altLang="en-US" dirty="0">
                <a:latin typeface="宋体" panose="02010600030101010101" pitchFamily="2" charset="-122"/>
              </a:rPr>
              <a:t>将“比较函数”的名字作为实参传递给</a:t>
            </a:r>
            <a:r>
              <a:rPr lang="en-US" altLang="zh-CN" dirty="0" err="1">
                <a:latin typeface="宋体" panose="02010600030101010101" pitchFamily="2" charset="-122"/>
              </a:rPr>
              <a:t>pfCompare</a:t>
            </a:r>
            <a:r>
              <a:rPr lang="zh-CN" altLang="en-US" dirty="0">
                <a:latin typeface="宋体" panose="02010600030101010101" pitchFamily="2" charset="-122"/>
              </a:rPr>
              <a:t>。程序员当然清楚该按什么规则决定哪个元素应该在前，哪个元素应该在后，这个规则就体现在“比较函数”中。</a:t>
            </a:r>
          </a:p>
        </p:txBody>
      </p:sp>
    </p:spTree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4">
            <a:extLst>
              <a:ext uri="{FF2B5EF4-FFF2-40B4-BE49-F238E27FC236}">
                <a16:creationId xmlns:a16="http://schemas.microsoft.com/office/drawing/2014/main" id="{A53F299C-400E-4728-9030-9950D1C97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3338" y="1196976"/>
            <a:ext cx="9454662" cy="549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266700"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en-US" altLang="zh-CN" dirty="0" err="1"/>
              <a:t>qsort</a:t>
            </a:r>
            <a:r>
              <a:rPr lang="zh-CN" altLang="en-US" dirty="0"/>
              <a:t>函数的用法规定，“比较函数”的原型应是：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int </a:t>
            </a:r>
            <a:r>
              <a:rPr lang="zh-CN" altLang="en-US" dirty="0">
                <a:solidFill>
                  <a:srgbClr val="FF0000"/>
                </a:solidFill>
              </a:rPr>
              <a:t>函数名</a:t>
            </a:r>
            <a:r>
              <a:rPr lang="en-US" altLang="zh-CN" dirty="0">
                <a:solidFill>
                  <a:srgbClr val="FF0000"/>
                </a:solidFill>
              </a:rPr>
              <a:t>(const void * elem1, const void * elem2);</a:t>
            </a:r>
          </a:p>
          <a:p>
            <a:r>
              <a:rPr lang="zh-CN" altLang="en-US" dirty="0"/>
              <a:t>该函数的两个参数，</a:t>
            </a:r>
            <a:r>
              <a:rPr lang="en-US" altLang="zh-CN" dirty="0"/>
              <a:t>elem1</a:t>
            </a:r>
            <a:r>
              <a:rPr lang="zh-CN" altLang="en-US" dirty="0"/>
              <a:t>和</a:t>
            </a:r>
            <a:r>
              <a:rPr lang="en-US" altLang="zh-CN" dirty="0"/>
              <a:t>elem2</a:t>
            </a:r>
            <a:r>
              <a:rPr lang="zh-CN" altLang="en-US" dirty="0"/>
              <a:t>，指向待比较的两个元素。也就是说， * </a:t>
            </a:r>
            <a:r>
              <a:rPr lang="en-US" altLang="zh-CN" dirty="0"/>
              <a:t>elem1</a:t>
            </a:r>
            <a:r>
              <a:rPr lang="zh-CN" altLang="en-US" dirty="0"/>
              <a:t>和 * </a:t>
            </a:r>
            <a:r>
              <a:rPr lang="en-US" altLang="zh-CN" dirty="0"/>
              <a:t>elem2</a:t>
            </a:r>
            <a:r>
              <a:rPr lang="zh-CN" altLang="en-US" dirty="0"/>
              <a:t>就是待比较的两个元素。该函数必须具有以下行为：</a:t>
            </a:r>
          </a:p>
          <a:p>
            <a:r>
              <a:rPr lang="en-US" altLang="zh-CN" dirty="0"/>
              <a:t>1) </a:t>
            </a:r>
            <a:r>
              <a:rPr lang="zh-CN" altLang="en-US" dirty="0"/>
              <a:t>如果 * </a:t>
            </a:r>
            <a:r>
              <a:rPr lang="en-US" altLang="zh-CN" dirty="0"/>
              <a:t>elem1</a:t>
            </a:r>
            <a:r>
              <a:rPr lang="zh-CN" altLang="en-US" dirty="0"/>
              <a:t>应该排在 * </a:t>
            </a:r>
            <a:r>
              <a:rPr lang="en-US" altLang="zh-CN" dirty="0"/>
              <a:t>elem2</a:t>
            </a:r>
            <a:r>
              <a:rPr lang="zh-CN" altLang="en-US" dirty="0"/>
              <a:t>前面，则函数返回值是负整数（任何负整数都行）。</a:t>
            </a:r>
          </a:p>
          <a:p>
            <a:r>
              <a:rPr lang="en-US" altLang="zh-CN" dirty="0"/>
              <a:t>2) </a:t>
            </a:r>
            <a:r>
              <a:rPr lang="zh-CN" altLang="en-US" dirty="0"/>
              <a:t>如果 * </a:t>
            </a:r>
            <a:r>
              <a:rPr lang="en-US" altLang="zh-CN" dirty="0"/>
              <a:t>elem1</a:t>
            </a:r>
            <a:r>
              <a:rPr lang="zh-CN" altLang="en-US" dirty="0"/>
              <a:t>和* </a:t>
            </a:r>
            <a:r>
              <a:rPr lang="en-US" altLang="zh-CN" dirty="0"/>
              <a:t>elem2</a:t>
            </a:r>
            <a:r>
              <a:rPr lang="zh-CN" altLang="en-US" dirty="0"/>
              <a:t>哪个排在前面都行，那么函数返回</a:t>
            </a:r>
            <a:r>
              <a:rPr lang="en-US" altLang="zh-CN" dirty="0"/>
              <a:t>0</a:t>
            </a:r>
          </a:p>
          <a:p>
            <a:r>
              <a:rPr lang="en-US" altLang="zh-CN" dirty="0"/>
              <a:t>3) </a:t>
            </a:r>
            <a:r>
              <a:rPr lang="zh-CN" altLang="en-US" dirty="0"/>
              <a:t>如果 * </a:t>
            </a:r>
            <a:r>
              <a:rPr lang="en-US" altLang="zh-CN" dirty="0"/>
              <a:t>elem1</a:t>
            </a:r>
            <a:r>
              <a:rPr lang="zh-CN" altLang="en-US" dirty="0"/>
              <a:t>应该排在 * </a:t>
            </a:r>
            <a:r>
              <a:rPr lang="en-US" altLang="zh-CN" dirty="0"/>
              <a:t>elem2</a:t>
            </a:r>
            <a:r>
              <a:rPr lang="zh-CN" altLang="en-US" dirty="0"/>
              <a:t>后面，则函数返回值是正整数（任何正整数都行）。</a:t>
            </a:r>
          </a:p>
          <a:p>
            <a:pPr eaLnBrk="0" hangingPunct="0"/>
            <a:endParaRPr lang="en-US" altLang="zh-CN" sz="1800" dirty="0">
              <a:latin typeface="Arial" panose="020B0604020202020204" pitchFamily="34" charset="0"/>
            </a:endParaRPr>
          </a:p>
        </p:txBody>
      </p:sp>
      <p:sp>
        <p:nvSpPr>
          <p:cNvPr id="11266" name="Rectangle 5">
            <a:extLst>
              <a:ext uri="{FF2B5EF4-FFF2-40B4-BE49-F238E27FC236}">
                <a16:creationId xmlns:a16="http://schemas.microsoft.com/office/drawing/2014/main" id="{635202D5-8639-4110-B22A-3DE27D8C44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22239"/>
            <a:ext cx="7543800" cy="714375"/>
          </a:xfrm>
        </p:spPr>
        <p:txBody>
          <a:bodyPr/>
          <a:lstStyle/>
          <a:p>
            <a:pPr eaLnBrk="1" hangingPunct="1"/>
            <a:r>
              <a:rPr lang="zh-CN" altLang="en-US" b="0" dirty="0">
                <a:latin typeface="+mj-ea"/>
              </a:rPr>
              <a:t>快速排序库函数</a:t>
            </a:r>
            <a:r>
              <a:rPr lang="en-US" altLang="zh-CN" b="0" dirty="0" err="1">
                <a:latin typeface="+mj-ea"/>
              </a:rPr>
              <a:t>qsort</a:t>
            </a:r>
            <a:endParaRPr lang="en-US" altLang="zh-CN" b="0" dirty="0">
              <a:latin typeface="+mj-ea"/>
            </a:endParaRPr>
          </a:p>
        </p:txBody>
      </p:sp>
    </p:spTree>
  </p:cSld>
  <p:clrMapOvr>
    <a:masterClrMapping/>
  </p:clrMapOvr>
  <p:transition spd="slow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4">
            <a:extLst>
              <a:ext uri="{FF2B5EF4-FFF2-40B4-BE49-F238E27FC236}">
                <a16:creationId xmlns:a16="http://schemas.microsoft.com/office/drawing/2014/main" id="{C5B634A6-ED49-49B7-BD6F-9232F4659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950" y="1989138"/>
            <a:ext cx="8712201" cy="436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266700">
              <a:tabLst>
                <a:tab pos="266700" algn="l"/>
              </a:tabLst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>
              <a:tabLst>
                <a:tab pos="266700" algn="l"/>
              </a:tabLst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>
              <a:tabLst>
                <a:tab pos="266700" algn="l"/>
              </a:tabLst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>
              <a:tabLst>
                <a:tab pos="266700" algn="l"/>
              </a:tabLst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>
              <a:tabLst>
                <a:tab pos="266700" algn="l"/>
              </a:tabLst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266700" algn="l"/>
              </a:tabLst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266700" algn="l"/>
              </a:tabLst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266700" algn="l"/>
              </a:tabLst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266700" algn="l"/>
              </a:tabLst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#include &lt;</a:t>
            </a:r>
            <a:r>
              <a:rPr lang="en-US" altLang="zh-CN" dirty="0" err="1"/>
              <a:t>stdio.h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#include &lt;</a:t>
            </a:r>
            <a:r>
              <a:rPr lang="en-US" altLang="zh-CN" dirty="0" err="1"/>
              <a:t>stdlib.h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int </a:t>
            </a:r>
            <a:r>
              <a:rPr lang="en-US" altLang="zh-CN" dirty="0" err="1"/>
              <a:t>MyCompare</a:t>
            </a:r>
            <a:r>
              <a:rPr lang="en-US" altLang="zh-CN" dirty="0"/>
              <a:t>( const void * elem1, </a:t>
            </a:r>
          </a:p>
          <a:p>
            <a:r>
              <a:rPr lang="en-US" altLang="zh-CN" dirty="0"/>
              <a:t>		   const void * elem2 )</a:t>
            </a:r>
          </a:p>
          <a:p>
            <a:r>
              <a:rPr lang="en-US" altLang="zh-CN" dirty="0"/>
              <a:t>{</a:t>
            </a:r>
          </a:p>
          <a:p>
            <a:r>
              <a:rPr lang="en-US" altLang="zh-CN" dirty="0"/>
              <a:t>	unsigned int * p1, * p2;</a:t>
            </a:r>
          </a:p>
          <a:p>
            <a:r>
              <a:rPr lang="en-US" altLang="zh-CN" dirty="0"/>
              <a:t>	p1 = (unsigned int *) elem1;		 </a:t>
            </a:r>
          </a:p>
          <a:p>
            <a:r>
              <a:rPr lang="en-US" altLang="zh-CN" dirty="0"/>
              <a:t>	p2 = (unsigned int *) elem2;		 </a:t>
            </a:r>
          </a:p>
          <a:p>
            <a:r>
              <a:rPr lang="en-US" altLang="zh-CN" dirty="0"/>
              <a:t>	return  (* p1 % 10)  - (* p2 % 10 ); </a:t>
            </a:r>
          </a:p>
          <a:p>
            <a:r>
              <a:rPr lang="en-US" altLang="zh-CN" dirty="0"/>
              <a:t>}</a:t>
            </a:r>
          </a:p>
        </p:txBody>
      </p:sp>
      <p:sp>
        <p:nvSpPr>
          <p:cNvPr id="12290" name="Rectangle 5">
            <a:extLst>
              <a:ext uri="{FF2B5EF4-FFF2-40B4-BE49-F238E27FC236}">
                <a16:creationId xmlns:a16="http://schemas.microsoft.com/office/drawing/2014/main" id="{E40A6C58-2D54-48F7-B76D-E54BBE590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950" y="115889"/>
            <a:ext cx="8174038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266700"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rgbClr val="2508F8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下面的程序，功能是调用</a:t>
            </a:r>
            <a:r>
              <a:rPr lang="en-US" altLang="zh-CN" dirty="0" err="1">
                <a:solidFill>
                  <a:srgbClr val="2508F8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qsort</a:t>
            </a:r>
            <a:r>
              <a:rPr lang="zh-CN" altLang="en-US" dirty="0">
                <a:solidFill>
                  <a:srgbClr val="2508F8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库函数，将一个</a:t>
            </a:r>
            <a:r>
              <a:rPr lang="en-US" altLang="zh-CN" dirty="0">
                <a:solidFill>
                  <a:srgbClr val="2508F8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unsigned int</a:t>
            </a:r>
            <a:r>
              <a:rPr lang="zh-CN" altLang="en-US" dirty="0">
                <a:solidFill>
                  <a:srgbClr val="2508F8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数组按照个位数从小到大进行排序。比如 </a:t>
            </a:r>
            <a:r>
              <a:rPr lang="en-US" altLang="zh-CN" dirty="0">
                <a:solidFill>
                  <a:srgbClr val="2508F8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8</a:t>
            </a:r>
            <a:r>
              <a:rPr lang="zh-CN" altLang="en-US" dirty="0">
                <a:solidFill>
                  <a:srgbClr val="2508F8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en-US" altLang="zh-CN" dirty="0">
                <a:solidFill>
                  <a:srgbClr val="2508F8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23</a:t>
            </a:r>
            <a:r>
              <a:rPr lang="zh-CN" altLang="en-US" dirty="0">
                <a:solidFill>
                  <a:srgbClr val="2508F8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en-US" altLang="zh-CN" dirty="0">
                <a:solidFill>
                  <a:srgbClr val="2508F8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15</a:t>
            </a:r>
            <a:r>
              <a:rPr lang="zh-CN" altLang="en-US" dirty="0">
                <a:solidFill>
                  <a:srgbClr val="2508F8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三个数，按个位数从小到大排序，就应该是 </a:t>
            </a:r>
            <a:r>
              <a:rPr lang="en-US" altLang="zh-CN" dirty="0">
                <a:solidFill>
                  <a:srgbClr val="2508F8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23</a:t>
            </a:r>
            <a:r>
              <a:rPr lang="zh-CN" altLang="en-US" dirty="0">
                <a:solidFill>
                  <a:srgbClr val="2508F8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en-US" altLang="zh-CN" dirty="0">
                <a:solidFill>
                  <a:srgbClr val="2508F8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15</a:t>
            </a:r>
            <a:r>
              <a:rPr lang="zh-CN" altLang="en-US" dirty="0">
                <a:solidFill>
                  <a:srgbClr val="2508F8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en-US" altLang="zh-CN" dirty="0">
                <a:solidFill>
                  <a:srgbClr val="2508F8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8</a:t>
            </a:r>
          </a:p>
        </p:txBody>
      </p:sp>
    </p:spTree>
  </p:cSld>
  <p:clrMapOvr>
    <a:masterClrMapping/>
  </p:clrMapOvr>
  <p:transition spd="slow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4">
            <a:extLst>
              <a:ext uri="{FF2B5EF4-FFF2-40B4-BE49-F238E27FC236}">
                <a16:creationId xmlns:a16="http://schemas.microsoft.com/office/drawing/2014/main" id="{873B525E-6F6B-4E30-8F58-4EF88A02D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950" y="700088"/>
            <a:ext cx="8388350" cy="564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indent="266700">
              <a:tabLst>
                <a:tab pos="266700" algn="l"/>
              </a:tabLst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>
              <a:tabLst>
                <a:tab pos="266700" algn="l"/>
              </a:tabLst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>
              <a:tabLst>
                <a:tab pos="266700" algn="l"/>
              </a:tabLst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>
              <a:tabLst>
                <a:tab pos="266700" algn="l"/>
              </a:tabLst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>
              <a:tabLst>
                <a:tab pos="266700" algn="l"/>
              </a:tabLst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266700" algn="l"/>
              </a:tabLst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266700" algn="l"/>
              </a:tabLst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266700" algn="l"/>
              </a:tabLst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266700" algn="l"/>
              </a:tabLst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#define NUM 5</a:t>
            </a:r>
          </a:p>
          <a:p>
            <a:r>
              <a:rPr lang="en-US" altLang="zh-CN" dirty="0"/>
              <a:t>int main()</a:t>
            </a:r>
          </a:p>
          <a:p>
            <a:r>
              <a:rPr lang="en-US" altLang="zh-CN" dirty="0"/>
              <a:t>{</a:t>
            </a:r>
          </a:p>
          <a:p>
            <a:r>
              <a:rPr lang="en-US" altLang="zh-CN" dirty="0"/>
              <a:t>	unsigned int an[NUM] = { 8,123,11,10,4 };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qsort</a:t>
            </a:r>
            <a:r>
              <a:rPr lang="en-US" altLang="zh-CN" dirty="0"/>
              <a:t>( </a:t>
            </a:r>
            <a:r>
              <a:rPr lang="en-US" altLang="zh-CN" dirty="0" err="1"/>
              <a:t>an,NUM,sizeof</a:t>
            </a:r>
            <a:r>
              <a:rPr lang="en-US" altLang="zh-CN" dirty="0"/>
              <a:t>(unsigned int),</a:t>
            </a:r>
          </a:p>
          <a:p>
            <a:r>
              <a:rPr lang="en-US" altLang="zh-CN" dirty="0"/>
              <a:t>		</a:t>
            </a:r>
            <a:r>
              <a:rPr lang="en-US" altLang="zh-CN" dirty="0" err="1"/>
              <a:t>MyCompare</a:t>
            </a:r>
            <a:r>
              <a:rPr lang="en-US" altLang="zh-CN" dirty="0"/>
              <a:t>);  </a:t>
            </a:r>
          </a:p>
          <a:p>
            <a:r>
              <a:rPr lang="en-US" altLang="zh-CN" dirty="0"/>
              <a:t>	for( int </a:t>
            </a:r>
            <a:r>
              <a:rPr lang="en-US" altLang="zh-CN" dirty="0" err="1"/>
              <a:t>i</a:t>
            </a:r>
            <a:r>
              <a:rPr lang="en-US" altLang="zh-CN" dirty="0"/>
              <a:t> = 0;i &lt; NUM; </a:t>
            </a:r>
            <a:r>
              <a:rPr lang="en-US" altLang="zh-CN" dirty="0" err="1"/>
              <a:t>i</a:t>
            </a:r>
            <a:r>
              <a:rPr lang="en-US" altLang="zh-CN" dirty="0"/>
              <a:t> ++ )</a:t>
            </a:r>
          </a:p>
          <a:p>
            <a:r>
              <a:rPr lang="en-US" altLang="zh-CN" dirty="0"/>
              <a:t>		</a:t>
            </a:r>
            <a:r>
              <a:rPr lang="en-US" altLang="zh-CN" dirty="0" err="1"/>
              <a:t>printf</a:t>
            </a:r>
            <a:r>
              <a:rPr lang="en-US" altLang="zh-CN" dirty="0"/>
              <a:t>("%d ",an[</a:t>
            </a:r>
            <a:r>
              <a:rPr lang="en-US" altLang="zh-CN" dirty="0" err="1"/>
              <a:t>i</a:t>
            </a:r>
            <a:r>
              <a:rPr lang="en-US" altLang="zh-CN" dirty="0"/>
              <a:t>]);</a:t>
            </a:r>
          </a:p>
          <a:p>
            <a:r>
              <a:rPr lang="en-US" altLang="zh-CN" dirty="0"/>
              <a:t>    return 0;</a:t>
            </a:r>
          </a:p>
          <a:p>
            <a:r>
              <a:rPr lang="en-US" altLang="zh-CN" dirty="0"/>
              <a:t>}</a:t>
            </a:r>
          </a:p>
          <a:p>
            <a:endParaRPr lang="en-US" altLang="zh-CN" dirty="0"/>
          </a:p>
          <a:p>
            <a:r>
              <a:rPr lang="zh-CN" altLang="en-US" dirty="0"/>
              <a:t>上面程序的输出结果是：</a:t>
            </a:r>
          </a:p>
          <a:p>
            <a:r>
              <a:rPr lang="en-US" altLang="zh-CN" dirty="0"/>
              <a:t>10 11 123 4 8 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F2C927-CB35-4F6D-B111-1EC28C431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指针类型变量的声明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FEE720-9A8E-4AF9-8170-BD97B01BDC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例，</a:t>
            </a:r>
          </a:p>
          <a:p>
            <a:endParaRPr lang="zh-CN" altLang="en-US" dirty="0"/>
          </a:p>
        </p:txBody>
      </p:sp>
      <p:sp>
        <p:nvSpPr>
          <p:cNvPr id="5" name="竖卷形 1">
            <a:extLst>
              <a:ext uri="{FF2B5EF4-FFF2-40B4-BE49-F238E27FC236}">
                <a16:creationId xmlns:a16="http://schemas.microsoft.com/office/drawing/2014/main" id="{783FE997-CE09-4491-9DEA-CAAAEE7C56B8}"/>
              </a:ext>
            </a:extLst>
          </p:cNvPr>
          <p:cNvSpPr/>
          <p:nvPr/>
        </p:nvSpPr>
        <p:spPr bwMode="auto">
          <a:xfrm>
            <a:off x="1832205" y="1556415"/>
            <a:ext cx="8208912" cy="4127948"/>
          </a:xfrm>
          <a:prstGeom prst="verticalScroll">
            <a:avLst>
              <a:gd name="adj" fmla="val 3148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3366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a, b;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3366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*pointer_1, *pointer_2;   </a:t>
            </a:r>
            <a:r>
              <a:rPr lang="en-US" altLang="zh-CN" sz="2400" dirty="0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定义指针变量</a:t>
            </a:r>
            <a:endParaRPr lang="en-US" altLang="zh-CN" sz="2400" dirty="0">
              <a:solidFill>
                <a:srgbClr val="008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a=100; b=10;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pointer_1=&amp;a;</a:t>
            </a:r>
            <a:r>
              <a:rPr lang="en-US" altLang="zh-CN" sz="2400" dirty="0">
                <a:solidFill>
                  <a:srgbClr val="0033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en-US" altLang="zh-CN" sz="2400" dirty="0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指针变量赋值</a:t>
            </a:r>
            <a:endParaRPr lang="en-US" altLang="zh-CN" sz="2400" dirty="0">
              <a:solidFill>
                <a:srgbClr val="008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pointer_2=&amp;b;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printf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("%</a:t>
            </a:r>
            <a:r>
              <a:rPr lang="en-US" altLang="zh-CN" sz="24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d,%d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\n",</a:t>
            </a:r>
            <a:r>
              <a:rPr lang="en-US" altLang="zh-CN" sz="24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a,b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zh-CN" sz="24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printf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("%</a:t>
            </a:r>
            <a:r>
              <a:rPr lang="en-US" altLang="zh-CN" sz="24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d,%d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\n",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*pointer_1,*pointer_2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);</a:t>
            </a:r>
            <a:r>
              <a:rPr lang="en-US" altLang="zh-CN" sz="2400" dirty="0">
                <a:solidFill>
                  <a:srgbClr val="0033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指针间接取内容</a:t>
            </a:r>
            <a:endParaRPr lang="en-US" altLang="zh-CN" sz="2400" dirty="0">
              <a:solidFill>
                <a:srgbClr val="008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AF4E765-40E2-4D4F-8DE2-05F110EE08D7}"/>
              </a:ext>
            </a:extLst>
          </p:cNvPr>
          <p:cNvSpPr/>
          <p:nvPr/>
        </p:nvSpPr>
        <p:spPr>
          <a:xfrm>
            <a:off x="7556953" y="3429000"/>
            <a:ext cx="852487" cy="3937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&amp;a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D07F281-DB45-4D95-AA5F-C8AD5BCEB71E}"/>
              </a:ext>
            </a:extLst>
          </p:cNvPr>
          <p:cNvSpPr txBox="1"/>
          <p:nvPr/>
        </p:nvSpPr>
        <p:spPr>
          <a:xfrm>
            <a:off x="7310781" y="2990414"/>
            <a:ext cx="1362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pointer_1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C9CB53D-B00B-42E6-8BA3-A9D4D05DA86A}"/>
              </a:ext>
            </a:extLst>
          </p:cNvPr>
          <p:cNvSpPr/>
          <p:nvPr/>
        </p:nvSpPr>
        <p:spPr>
          <a:xfrm>
            <a:off x="9055553" y="3429000"/>
            <a:ext cx="852487" cy="3937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319224E-E7CD-426B-B91F-78446CD0BC19}"/>
              </a:ext>
            </a:extLst>
          </p:cNvPr>
          <p:cNvSpPr txBox="1"/>
          <p:nvPr/>
        </p:nvSpPr>
        <p:spPr>
          <a:xfrm>
            <a:off x="9319768" y="2990414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00D0332A-15D8-4418-8A00-0EEC1F199ECC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8409440" y="3625850"/>
            <a:ext cx="646113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4DD67508-7AF8-49FF-B30E-46CF1E37E9D9}"/>
              </a:ext>
            </a:extLst>
          </p:cNvPr>
          <p:cNvSpPr/>
          <p:nvPr/>
        </p:nvSpPr>
        <p:spPr>
          <a:xfrm>
            <a:off x="7556953" y="4292600"/>
            <a:ext cx="852487" cy="3937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&amp;b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1849D96-34E7-4F5E-9D0A-CEEB68B78A25}"/>
              </a:ext>
            </a:extLst>
          </p:cNvPr>
          <p:cNvSpPr txBox="1"/>
          <p:nvPr/>
        </p:nvSpPr>
        <p:spPr>
          <a:xfrm>
            <a:off x="7310781" y="3854510"/>
            <a:ext cx="1362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pointer_2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FC361CA-08B2-4206-AF86-08DC463AAD91}"/>
              </a:ext>
            </a:extLst>
          </p:cNvPr>
          <p:cNvSpPr/>
          <p:nvPr/>
        </p:nvSpPr>
        <p:spPr>
          <a:xfrm>
            <a:off x="9055553" y="4292600"/>
            <a:ext cx="852487" cy="3937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D6ED521-78D5-4BE9-9066-D1E72B7DDDF5}"/>
              </a:ext>
            </a:extLst>
          </p:cNvPr>
          <p:cNvSpPr txBox="1"/>
          <p:nvPr/>
        </p:nvSpPr>
        <p:spPr>
          <a:xfrm>
            <a:off x="9319768" y="385451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EDB762D-585B-40D5-A097-4E3DD4C49F77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8409440" y="4489450"/>
            <a:ext cx="646113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4507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4">
            <a:extLst>
              <a:ext uri="{FF2B5EF4-FFF2-40B4-BE49-F238E27FC236}">
                <a16:creationId xmlns:a16="http://schemas.microsoft.com/office/drawing/2014/main" id="{E6058446-E6DE-4E5F-ACD7-B68CBB1F3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3388" y="2781300"/>
            <a:ext cx="6634162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思考题</a:t>
            </a:r>
            <a:r>
              <a:rPr lang="en-US" altLang="zh-CN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: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如果要将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an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数组从大到小排序，</a:t>
            </a: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那么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MyCompare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函数该如何编写？</a:t>
            </a: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A2E367-7249-4563-894B-A3516E709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指针类型变量的声明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88C291-D704-4852-A23B-993F7B7F3B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dirty="0"/>
              <a:t>指针变量声明的类型，是指针</a:t>
            </a:r>
            <a:r>
              <a:rPr lang="zh-CN" altLang="en-US" dirty="0">
                <a:solidFill>
                  <a:srgbClr val="0070C0"/>
                </a:solidFill>
              </a:rPr>
              <a:t>所指向变量的类型</a:t>
            </a:r>
            <a:r>
              <a:rPr lang="zh-CN" altLang="en-US" dirty="0"/>
              <a:t>（如字符型指针应指向字符型变量）</a:t>
            </a:r>
          </a:p>
          <a:p>
            <a:pPr>
              <a:lnSpc>
                <a:spcPct val="90000"/>
              </a:lnSpc>
            </a:pPr>
            <a:r>
              <a:rPr lang="zh-CN" altLang="en-US" dirty="0"/>
              <a:t>编译器依据指针变量声明的类型，来</a:t>
            </a:r>
            <a:r>
              <a:rPr lang="zh-CN" altLang="en-US" dirty="0">
                <a:solidFill>
                  <a:srgbClr val="0070C0"/>
                </a:solidFill>
              </a:rPr>
              <a:t>读写、理解指针所指向地址的内容</a:t>
            </a:r>
            <a:endParaRPr lang="en-US" altLang="zh-CN" dirty="0">
              <a:solidFill>
                <a:srgbClr val="0070C0"/>
              </a:solidFill>
            </a:endParaRPr>
          </a:p>
          <a:p>
            <a:pPr lvl="1"/>
            <a:r>
              <a:rPr lang="zh-CN" altLang="en-US" dirty="0"/>
              <a:t>例如：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原则上，不同类型的指针既不能互相转换，也不能互相赋值</a:t>
            </a:r>
            <a:r>
              <a:rPr lang="en-US" altLang="zh-CN" dirty="0"/>
              <a:t>(</a:t>
            </a:r>
            <a:r>
              <a:rPr lang="zh-CN" altLang="en-US" dirty="0"/>
              <a:t>因不同类型数据在内存中的存放方式不同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但不管指向何种类型的对象，</a:t>
            </a:r>
            <a:r>
              <a:rPr lang="zh-CN" altLang="en-US" dirty="0">
                <a:solidFill>
                  <a:srgbClr val="00B050"/>
                </a:solidFill>
              </a:rPr>
              <a:t>指针变量本身</a:t>
            </a:r>
            <a:r>
              <a:rPr lang="zh-CN" altLang="en-US" dirty="0"/>
              <a:t>占用内存的字节数都是一样的，必须能把程序中所用的</a:t>
            </a:r>
            <a:r>
              <a:rPr lang="zh-CN" altLang="en-US" dirty="0">
                <a:solidFill>
                  <a:srgbClr val="00B050"/>
                </a:solidFill>
              </a:rPr>
              <a:t>最大地址</a:t>
            </a:r>
            <a:r>
              <a:rPr lang="zh-CN" altLang="en-US" dirty="0"/>
              <a:t>表示出来（通常是一个机器字长）</a:t>
            </a:r>
            <a:endParaRPr lang="en-US" altLang="zh-CN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38CBDF2-DAA1-4CAF-B7B6-22C4A026EDAE}"/>
              </a:ext>
            </a:extLst>
          </p:cNvPr>
          <p:cNvGrpSpPr/>
          <p:nvPr/>
        </p:nvGrpSpPr>
        <p:grpSpPr>
          <a:xfrm>
            <a:off x="2759843" y="2725160"/>
            <a:ext cx="7091166" cy="1728192"/>
            <a:chOff x="2051720" y="2276871"/>
            <a:chExt cx="7091166" cy="1728192"/>
          </a:xfrm>
        </p:grpSpPr>
        <p:sp>
          <p:nvSpPr>
            <p:cNvPr id="5" name="竖卷形 3">
              <a:extLst>
                <a:ext uri="{FF2B5EF4-FFF2-40B4-BE49-F238E27FC236}">
                  <a16:creationId xmlns:a16="http://schemas.microsoft.com/office/drawing/2014/main" id="{77D7008D-2D76-4A5C-820A-90D0EAF206B7}"/>
                </a:ext>
              </a:extLst>
            </p:cNvPr>
            <p:cNvSpPr/>
            <p:nvPr/>
          </p:nvSpPr>
          <p:spPr bwMode="auto">
            <a:xfrm>
              <a:off x="2051720" y="2276871"/>
              <a:ext cx="2736304" cy="1728192"/>
            </a:xfrm>
            <a:prstGeom prst="verticalScroll">
              <a:avLst>
                <a:gd name="adj" fmla="val 7361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lvl="1"/>
              <a:r>
                <a:rPr lang="en-US" altLang="zh-CN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int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*</a:t>
              </a:r>
              <a:r>
                <a:rPr lang="en-US" altLang="zh-CN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ip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altLang="zh-CN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;</a:t>
              </a:r>
            </a:p>
            <a:p>
              <a:pPr marL="0" lvl="1"/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float *</a:t>
              </a:r>
              <a:r>
                <a:rPr lang="en-US" altLang="zh-CN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fp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f;</a:t>
              </a:r>
            </a:p>
            <a:p>
              <a:pPr marL="0" lvl="1"/>
              <a:r>
                <a:rPr lang="en-US" altLang="zh-CN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ip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=&amp;</a:t>
              </a:r>
              <a:r>
                <a:rPr lang="en-US" altLang="zh-CN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; </a:t>
              </a:r>
              <a:r>
                <a:rPr lang="en-US" altLang="zh-CN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fp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=&amp;f;</a:t>
              </a:r>
            </a:p>
            <a:p>
              <a:pPr marL="0" lvl="1"/>
              <a:r>
                <a:rPr lang="en-US" altLang="zh-CN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ip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=&amp;f; </a:t>
              </a:r>
              <a:r>
                <a:rPr lang="en-US" altLang="zh-CN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fp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=&amp;</a:t>
              </a:r>
              <a:r>
                <a:rPr lang="en-US" altLang="zh-CN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;</a:t>
              </a:r>
              <a:endPara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线形标注 2 4">
              <a:extLst>
                <a:ext uri="{FF2B5EF4-FFF2-40B4-BE49-F238E27FC236}">
                  <a16:creationId xmlns:a16="http://schemas.microsoft.com/office/drawing/2014/main" id="{76F420C5-E20F-4A77-96AF-0D52565CB8D3}"/>
                </a:ext>
              </a:extLst>
            </p:cNvPr>
            <p:cNvSpPr/>
            <p:nvPr/>
          </p:nvSpPr>
          <p:spPr bwMode="auto">
            <a:xfrm>
              <a:off x="4932040" y="2789132"/>
              <a:ext cx="720080" cy="343605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25265"/>
                <a:gd name="adj5" fmla="val 161344"/>
                <a:gd name="adj6" fmla="val -123129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正确</a:t>
              </a:r>
            </a:p>
          </p:txBody>
        </p:sp>
        <p:sp>
          <p:nvSpPr>
            <p:cNvPr id="7" name="线形标注 2 7">
              <a:extLst>
                <a:ext uri="{FF2B5EF4-FFF2-40B4-BE49-F238E27FC236}">
                  <a16:creationId xmlns:a16="http://schemas.microsoft.com/office/drawing/2014/main" id="{17D15673-C307-45D5-BDD3-4CE72C3DD3E7}"/>
                </a:ext>
              </a:extLst>
            </p:cNvPr>
            <p:cNvSpPr/>
            <p:nvPr/>
          </p:nvSpPr>
          <p:spPr bwMode="auto">
            <a:xfrm>
              <a:off x="4932039" y="3284984"/>
              <a:ext cx="4210847" cy="720079"/>
            </a:xfrm>
            <a:prstGeom prst="borderCallout2">
              <a:avLst>
                <a:gd name="adj1" fmla="val 20460"/>
                <a:gd name="adj2" fmla="val -1388"/>
                <a:gd name="adj3" fmla="val 20653"/>
                <a:gd name="adj4" fmla="val -4725"/>
                <a:gd name="adj5" fmla="val 65661"/>
                <a:gd name="adj6" fmla="val -21536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错误，但编译器未必报错</a:t>
              </a:r>
              <a:endPara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pPr eaLnBrk="1" hangingPunct="1"/>
              <a:r>
                <a: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将按</a:t>
              </a:r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float</a:t>
              </a:r>
              <a:r>
                <a: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型格式到 </a:t>
              </a:r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i </a:t>
              </a:r>
              <a:r>
                <a: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开始的地址读取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9325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DDC478-E9FB-4363-B70A-65B7256FF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指针类型变量的声明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728E31-C852-4261-BB05-A3A1899B9D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dirty="0"/>
              <a:t>指针变量声明的类型，是指针</a:t>
            </a:r>
            <a:r>
              <a:rPr lang="zh-CN" altLang="en-US" dirty="0">
                <a:solidFill>
                  <a:srgbClr val="0070C0"/>
                </a:solidFill>
              </a:rPr>
              <a:t>所指向变量的类型</a:t>
            </a:r>
            <a:r>
              <a:rPr lang="zh-CN" altLang="en-US" dirty="0"/>
              <a:t>（如字符型指针应指向字符型变量）</a:t>
            </a:r>
          </a:p>
          <a:p>
            <a:pPr>
              <a:lnSpc>
                <a:spcPct val="90000"/>
              </a:lnSpc>
            </a:pPr>
            <a:r>
              <a:rPr lang="zh-CN" altLang="en-US" dirty="0"/>
              <a:t>编译器依据指针变量声明的类型，来</a:t>
            </a:r>
            <a:r>
              <a:rPr lang="zh-CN" altLang="en-US" dirty="0">
                <a:solidFill>
                  <a:srgbClr val="0070C0"/>
                </a:solidFill>
              </a:rPr>
              <a:t>读写、理解指针所指向地址的内容</a:t>
            </a:r>
            <a:endParaRPr lang="en-US" altLang="zh-CN" dirty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</a:pPr>
            <a:r>
              <a:rPr lang="zh-CN" altLang="en-US" dirty="0"/>
              <a:t>指针变量的值是其所指向变量的地址，而地址是内存单元的编号，是</a:t>
            </a:r>
            <a:r>
              <a:rPr lang="zh-CN" altLang="en-US" dirty="0">
                <a:solidFill>
                  <a:srgbClr val="0070C0"/>
                </a:solidFill>
              </a:rPr>
              <a:t>带有类型属性的特殊整数</a:t>
            </a:r>
          </a:p>
          <a:p>
            <a:pPr>
              <a:lnSpc>
                <a:spcPct val="90000"/>
              </a:lnSpc>
            </a:pPr>
            <a:r>
              <a:rPr lang="zh-CN" altLang="en-US" dirty="0"/>
              <a:t>不同类型变量不仅占用内存的字节数不同，而且</a:t>
            </a:r>
            <a:r>
              <a:rPr lang="zh-CN" altLang="en-US" dirty="0">
                <a:solidFill>
                  <a:srgbClr val="0070C0"/>
                </a:solidFill>
              </a:rPr>
              <a:t>对内存单元的起始地址也有不同要求</a:t>
            </a:r>
            <a:r>
              <a:rPr lang="zh-CN" altLang="en-US" dirty="0"/>
              <a:t>（与操作系统有关），如</a:t>
            </a:r>
            <a:r>
              <a:rPr lang="en-US" altLang="zh-CN" dirty="0"/>
              <a:t>int</a:t>
            </a:r>
            <a:r>
              <a:rPr lang="zh-CN" altLang="en-US" dirty="0"/>
              <a:t>、</a:t>
            </a:r>
            <a:r>
              <a:rPr lang="en-US" altLang="zh-CN" dirty="0"/>
              <a:t>float</a:t>
            </a:r>
            <a:r>
              <a:rPr lang="zh-CN" altLang="en-US" dirty="0"/>
              <a:t>、</a:t>
            </a:r>
            <a:r>
              <a:rPr lang="en-US" altLang="zh-CN" dirty="0"/>
              <a:t>double</a:t>
            </a:r>
            <a:r>
              <a:rPr lang="zh-CN" altLang="en-US" dirty="0"/>
              <a:t>要求偶数（或</a:t>
            </a:r>
            <a:r>
              <a:rPr lang="en-US" altLang="zh-CN" dirty="0"/>
              <a:t>4</a:t>
            </a:r>
            <a:r>
              <a:rPr lang="zh-CN" altLang="en-US" dirty="0"/>
              <a:t>的倍数）地址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2889962"/>
      </p:ext>
    </p:extLst>
  </p:cSld>
  <p:clrMapOvr>
    <a:masterClrMapping/>
  </p:clrMapOvr>
</p:sld>
</file>

<file path=ppt/theme/theme1.xml><?xml version="1.0" encoding="utf-8"?>
<a:theme xmlns:a="http://schemas.openxmlformats.org/drawingml/2006/main" name="1">
  <a:themeElements>
    <a:clrScheme name="自定义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0F0"/>
      </a:accent1>
      <a:accent2>
        <a:srgbClr val="0070C0"/>
      </a:accent2>
      <a:accent3>
        <a:srgbClr val="92D050"/>
      </a:accent3>
      <a:accent4>
        <a:srgbClr val="FFC000"/>
      </a:accent4>
      <a:accent5>
        <a:srgbClr val="ED7D31"/>
      </a:accent5>
      <a:accent6>
        <a:srgbClr val="954F72"/>
      </a:accent6>
      <a:hlink>
        <a:srgbClr val="0563C1"/>
      </a:hlink>
      <a:folHlink>
        <a:srgbClr val="954F72"/>
      </a:folHlink>
    </a:clrScheme>
    <a:fontScheme name="标准字体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3318</TotalTime>
  <Words>8932</Words>
  <Application>Microsoft Office PowerPoint</Application>
  <PresentationFormat>宽屏</PresentationFormat>
  <Paragraphs>909</Paragraphs>
  <Slides>70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83" baseType="lpstr">
      <vt:lpstr>Times New Roman</vt:lpstr>
      <vt:lpstr>仿宋</vt:lpstr>
      <vt:lpstr>Arial</vt:lpstr>
      <vt:lpstr>Calibri</vt:lpstr>
      <vt:lpstr>微软雅黑</vt:lpstr>
      <vt:lpstr>黑体</vt:lpstr>
      <vt:lpstr>楷体</vt:lpstr>
      <vt:lpstr>Wingdings</vt:lpstr>
      <vt:lpstr>Consolas</vt:lpstr>
      <vt:lpstr>宋体</vt:lpstr>
      <vt:lpstr>华文楷体</vt:lpstr>
      <vt:lpstr>等线</vt:lpstr>
      <vt:lpstr>1</vt:lpstr>
      <vt:lpstr>PowerPoint 演示文稿</vt:lpstr>
      <vt:lpstr>PowerPoint 演示文稿</vt:lpstr>
      <vt:lpstr>变量名到地址的映射</vt:lpstr>
      <vt:lpstr>寻址</vt:lpstr>
      <vt:lpstr>指针的概念</vt:lpstr>
      <vt:lpstr>指针类型变量的声明</vt:lpstr>
      <vt:lpstr>指针类型变量的声明</vt:lpstr>
      <vt:lpstr>指针类型变量的声明</vt:lpstr>
      <vt:lpstr>指针类型变量的声明</vt:lpstr>
      <vt:lpstr>指针类型变量的声明</vt:lpstr>
      <vt:lpstr>指针相关运算符</vt:lpstr>
      <vt:lpstr>指针相关运算符</vt:lpstr>
      <vt:lpstr>指针相关运算符</vt:lpstr>
      <vt:lpstr>指针相关运算符</vt:lpstr>
      <vt:lpstr>指针相关运算符</vt:lpstr>
      <vt:lpstr>指针相关运算符</vt:lpstr>
      <vt:lpstr>特殊指针</vt:lpstr>
      <vt:lpstr>特殊指针</vt:lpstr>
      <vt:lpstr>指针与数组</vt:lpstr>
      <vt:lpstr>指针与数组</vt:lpstr>
      <vt:lpstr>指针与数组</vt:lpstr>
      <vt:lpstr>例，利用指针访问二维数据，并输出</vt:lpstr>
      <vt:lpstr>指向数组的指针</vt:lpstr>
      <vt:lpstr>指向数组的指针</vt:lpstr>
      <vt:lpstr>指针数组</vt:lpstr>
      <vt:lpstr>指针数组</vt:lpstr>
      <vt:lpstr>指针与数组的深入理解</vt:lpstr>
      <vt:lpstr>指针与数组的深入理解</vt:lpstr>
      <vt:lpstr>指针与数组的深入理解</vt:lpstr>
      <vt:lpstr>指针与字符数组</vt:lpstr>
      <vt:lpstr>指针与字符数组</vt:lpstr>
      <vt:lpstr>指针与字符数组</vt:lpstr>
      <vt:lpstr>指向指针的指针</vt:lpstr>
      <vt:lpstr>指向指针的指针</vt:lpstr>
      <vt:lpstr>指向指针的指针</vt:lpstr>
      <vt:lpstr>指针作为函数参数</vt:lpstr>
      <vt:lpstr>指针作为函数参数</vt:lpstr>
      <vt:lpstr>指针作为函数参数</vt:lpstr>
      <vt:lpstr>指针作为函数参数</vt:lpstr>
      <vt:lpstr>指针作为函数参数</vt:lpstr>
      <vt:lpstr>指针作为函数参数</vt:lpstr>
      <vt:lpstr>指针作为函数参数</vt:lpstr>
      <vt:lpstr>指针作为函数参数</vt:lpstr>
      <vt:lpstr>指针作为函数参数</vt:lpstr>
      <vt:lpstr>指针作为函数参数</vt:lpstr>
      <vt:lpstr>命令行参数的实现</vt:lpstr>
      <vt:lpstr>命令行参数的实现</vt:lpstr>
      <vt:lpstr>命令行参数的实现</vt:lpstr>
      <vt:lpstr>命令行参数的实现</vt:lpstr>
      <vt:lpstr>指针作为函数返回值</vt:lpstr>
      <vt:lpstr>指针作为函数返回值</vt:lpstr>
      <vt:lpstr>指针作为函数返回值</vt:lpstr>
      <vt:lpstr>指针作为函数返回值</vt:lpstr>
      <vt:lpstr>函数指针</vt:lpstr>
      <vt:lpstr>函数指针</vt:lpstr>
      <vt:lpstr>函数指针</vt:lpstr>
      <vt:lpstr>PowerPoint 演示文稿</vt:lpstr>
      <vt:lpstr>作业</vt:lpstr>
      <vt:lpstr>作业</vt:lpstr>
      <vt:lpstr>自我介绍</vt:lpstr>
      <vt:lpstr>函数指针</vt:lpstr>
      <vt:lpstr>函数指针</vt:lpstr>
      <vt:lpstr>函数指针</vt:lpstr>
      <vt:lpstr>PowerPoint 演示文稿</vt:lpstr>
      <vt:lpstr>函数指针应用：快速排序库函数qsort</vt:lpstr>
      <vt:lpstr>快速排序库函数qsort</vt:lpstr>
      <vt:lpstr>快速排序库函数qsort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哎呀小小草</dc:title>
  <dc:subject>哎呀小小草</dc:subject>
  <dc:creator>哎呀小小草</dc:creator>
  <cp:keywords>https:/800sucai.taobao.com</cp:keywords>
  <dc:description>https://800sucai.taobao.com</dc:description>
  <cp:lastModifiedBy> </cp:lastModifiedBy>
  <cp:revision>289</cp:revision>
  <dcterms:created xsi:type="dcterms:W3CDTF">2019-07-28T11:54:52Z</dcterms:created>
  <dcterms:modified xsi:type="dcterms:W3CDTF">2020-11-08T14:55:21Z</dcterms:modified>
  <cp:category>https://800sucai.taobao.com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2052-1.0.1.1354</vt:lpwstr>
  </property>
</Properties>
</file>